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1"/>
  </p:sldMasterIdLst>
  <p:notesMasterIdLst>
    <p:notesMasterId r:id="rId69"/>
  </p:notesMasterIdLst>
  <p:handoutMasterIdLst>
    <p:handoutMasterId r:id="rId70"/>
  </p:handoutMasterIdLst>
  <p:sldIdLst>
    <p:sldId id="256" r:id="rId2"/>
    <p:sldId id="309" r:id="rId3"/>
    <p:sldId id="311" r:id="rId4"/>
    <p:sldId id="310" r:id="rId5"/>
    <p:sldId id="373" r:id="rId6"/>
    <p:sldId id="376" r:id="rId7"/>
    <p:sldId id="378" r:id="rId8"/>
    <p:sldId id="379" r:id="rId9"/>
    <p:sldId id="312" r:id="rId10"/>
    <p:sldId id="307" r:id="rId11"/>
    <p:sldId id="314" r:id="rId12"/>
    <p:sldId id="315" r:id="rId13"/>
    <p:sldId id="317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16" r:id="rId24"/>
    <p:sldId id="319" r:id="rId25"/>
    <p:sldId id="372" r:id="rId26"/>
    <p:sldId id="318" r:id="rId27"/>
    <p:sldId id="321" r:id="rId28"/>
    <p:sldId id="323" r:id="rId29"/>
    <p:sldId id="324" r:id="rId30"/>
    <p:sldId id="325" r:id="rId31"/>
    <p:sldId id="327" r:id="rId32"/>
    <p:sldId id="328" r:id="rId33"/>
    <p:sldId id="329" r:id="rId34"/>
    <p:sldId id="332" r:id="rId35"/>
    <p:sldId id="331" r:id="rId36"/>
    <p:sldId id="330" r:id="rId37"/>
    <p:sldId id="335" r:id="rId38"/>
    <p:sldId id="336" r:id="rId39"/>
    <p:sldId id="334" r:id="rId40"/>
    <p:sldId id="337" r:id="rId41"/>
    <p:sldId id="338" r:id="rId42"/>
    <p:sldId id="339" r:id="rId43"/>
    <p:sldId id="340" r:id="rId44"/>
    <p:sldId id="342" r:id="rId45"/>
    <p:sldId id="343" r:id="rId46"/>
    <p:sldId id="344" r:id="rId47"/>
    <p:sldId id="345" r:id="rId48"/>
    <p:sldId id="346" r:id="rId49"/>
    <p:sldId id="347" r:id="rId50"/>
    <p:sldId id="349" r:id="rId51"/>
    <p:sldId id="351" r:id="rId52"/>
    <p:sldId id="353" r:id="rId53"/>
    <p:sldId id="393" r:id="rId54"/>
    <p:sldId id="394" r:id="rId55"/>
    <p:sldId id="357" r:id="rId56"/>
    <p:sldId id="390" r:id="rId57"/>
    <p:sldId id="360" r:id="rId58"/>
    <p:sldId id="356" r:id="rId59"/>
    <p:sldId id="389" r:id="rId60"/>
    <p:sldId id="362" r:id="rId61"/>
    <p:sldId id="359" r:id="rId62"/>
    <p:sldId id="368" r:id="rId63"/>
    <p:sldId id="369" r:id="rId64"/>
    <p:sldId id="370" r:id="rId65"/>
    <p:sldId id="371" r:id="rId66"/>
    <p:sldId id="289" r:id="rId67"/>
    <p:sldId id="300" r:id="rId6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15DC-BBCE-B74E-9A73-9E7AE258766C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C0B27-70E5-4142-9D1D-253A19F9D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12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7F3AC-8221-1742-8B23-BF4D700EACF1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0CAA-A013-754E-9F88-97903F98CB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ws.cs.nyu.edu/~zhaoguo/fa17-cso/schedule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ws.cs.nyu.edu/~zhaoguo/fa17-cso/schedule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ws.cs.nyu.edu/~zhaoguo/fa17-cso/schedule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ws.cs.nyu.edu/~zhaoguo/fa17-cso/schedule.html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ws.cs.nyu.edu/~zhaoguo/fa17-cso/schedule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uang@cs.nyu.edu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sapp.cs.cmu.edu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ws.cs.nyu.edu/~zhaoguo/fa17-cso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1752600"/>
            <a:ext cx="9296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noProof="0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Computer Systems Organization</a:t>
            </a:r>
            <a:endParaRPr lang="en-US" sz="4400" b="1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429000" y="36576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Jinyang Li</a:t>
            </a:r>
            <a:r>
              <a:rPr lang="en-US" sz="3200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7162" y="5943600"/>
            <a:ext cx="5821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slides adapted </a:t>
            </a:r>
            <a:r>
              <a:rPr lang="en-US" sz="2800" dirty="0" smtClean="0"/>
              <a:t>from Tiger </a:t>
            </a:r>
            <a:r>
              <a:rPr lang="en-US" sz="2800" dirty="0" smtClean="0"/>
              <a:t>Wang’s  </a:t>
            </a:r>
            <a:endParaRPr lang="en-US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For Graduation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Required class 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For CS </a:t>
            </a:r>
            <a:r>
              <a:rPr kumimoji="1" lang="en-US" altLang="zh-CN" dirty="0">
                <a:latin typeface="Arial"/>
                <a:cs typeface="Arial"/>
              </a:rPr>
              <a:t>m</a:t>
            </a:r>
            <a:r>
              <a:rPr kumimoji="1" lang="en-US" altLang="zh-CN" dirty="0" smtClean="0">
                <a:latin typeface="Arial"/>
                <a:cs typeface="Arial"/>
              </a:rPr>
              <a:t>ajor and minor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Prepare for more advanced system classes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Operating Systems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Compilers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Networks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Architecture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Distributed Systems</a:t>
            </a:r>
            <a:endParaRPr kumimoji="1"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18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For Interview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608" y="1600200"/>
            <a:ext cx="88392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This class adds to your CV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C Programming, UNIX, X86 Assembly </a:t>
            </a:r>
            <a:r>
              <a:rPr kumimoji="1" lang="mr-IN" altLang="zh-CN" dirty="0" smtClean="0">
                <a:latin typeface="Arial"/>
                <a:cs typeface="Arial"/>
              </a:rPr>
              <a:t>…</a:t>
            </a:r>
            <a:endParaRPr kumimoji="1" lang="en-US" altLang="zh-CN" dirty="0" smtClean="0">
              <a:latin typeface="Arial"/>
              <a:cs typeface="Arial"/>
            </a:endParaRPr>
          </a:p>
          <a:p>
            <a:pPr lvl="1"/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Interview related topics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Basic knowledge of Array, String, Bit Manipulation 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0833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Topics Distribution </a:t>
            </a:r>
            <a:r>
              <a:rPr kumimoji="1" lang="en-US" altLang="zh-CN" dirty="0">
                <a:latin typeface="Arial"/>
                <a:cs typeface="Arial"/>
              </a:rPr>
              <a:t>F</a:t>
            </a:r>
            <a:r>
              <a:rPr kumimoji="1" lang="en-US" altLang="zh-CN" dirty="0" smtClean="0">
                <a:latin typeface="Arial"/>
                <a:cs typeface="Arial"/>
              </a:rPr>
              <a:t>rom </a:t>
            </a:r>
            <a:r>
              <a:rPr kumimoji="1" lang="en-US" altLang="zh-CN" dirty="0" err="1" smtClean="0">
                <a:latin typeface="Arial"/>
                <a:cs typeface="Arial"/>
              </a:rPr>
              <a:t>LeetCode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4419600" cy="4876800"/>
          </a:xfrm>
          <a:prstGeom prst="rect">
            <a:avLst/>
          </a:prstGeom>
        </p:spPr>
      </p:pic>
      <p:sp>
        <p:nvSpPr>
          <p:cNvPr id="6" name="半闭框 5"/>
          <p:cNvSpPr/>
          <p:nvPr/>
        </p:nvSpPr>
        <p:spPr>
          <a:xfrm rot="12367838">
            <a:off x="1655315" y="2313750"/>
            <a:ext cx="194571" cy="295434"/>
          </a:xfrm>
          <a:prstGeom prst="half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半闭框 6"/>
          <p:cNvSpPr/>
          <p:nvPr/>
        </p:nvSpPr>
        <p:spPr>
          <a:xfrm rot="12367838">
            <a:off x="3941314" y="5056949"/>
            <a:ext cx="194571" cy="295434"/>
          </a:xfrm>
          <a:prstGeom prst="half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半闭框 8"/>
          <p:cNvSpPr/>
          <p:nvPr/>
        </p:nvSpPr>
        <p:spPr>
          <a:xfrm rot="12367838">
            <a:off x="1579114" y="2770949"/>
            <a:ext cx="194571" cy="295434"/>
          </a:xfrm>
          <a:prstGeom prst="half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34396" y="1371600"/>
            <a:ext cx="1378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latin typeface="Arial"/>
                <a:cs typeface="Arial"/>
              </a:rPr>
              <a:t>~30%</a:t>
            </a:r>
            <a:endParaRPr lang="zh-CN" altLang="en-US" sz="3600" dirty="0"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43400" y="1981200"/>
            <a:ext cx="487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 smtClean="0">
                <a:latin typeface="Arial"/>
                <a:cs typeface="Arial"/>
              </a:rPr>
              <a:t>Some exercises in this class are derived from the real interview questions!</a:t>
            </a:r>
            <a:endParaRPr kumimoji="1" lang="en-US" altLang="zh-CN" sz="3200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95800" y="440918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 smtClean="0">
                <a:latin typeface="Arial"/>
                <a:cs typeface="Arial"/>
              </a:rPr>
              <a:t>Our text books are considered as the</a:t>
            </a:r>
          </a:p>
          <a:p>
            <a:pPr marL="0" indent="0" algn="l">
              <a:buNone/>
            </a:pPr>
            <a:r>
              <a:rPr kumimoji="1" lang="en-US" altLang="zh-CN" sz="3200" dirty="0">
                <a:latin typeface="Arial"/>
                <a:cs typeface="Arial"/>
              </a:rPr>
              <a:t>b</a:t>
            </a:r>
            <a:r>
              <a:rPr kumimoji="1" lang="en-US" altLang="zh-CN" sz="3200" dirty="0" smtClean="0">
                <a:latin typeface="Arial"/>
                <a:cs typeface="Arial"/>
              </a:rPr>
              <a:t>ibles of job interview.</a:t>
            </a:r>
            <a:endParaRPr kumimoji="1" lang="en-US" altLang="zh-CN" sz="3200" dirty="0">
              <a:latin typeface="Arial"/>
              <a:cs typeface="Arial"/>
            </a:endParaRPr>
          </a:p>
        </p:txBody>
      </p:sp>
      <p:sp>
        <p:nvSpPr>
          <p:cNvPr id="10" name="半闭框 6"/>
          <p:cNvSpPr/>
          <p:nvPr/>
        </p:nvSpPr>
        <p:spPr>
          <a:xfrm rot="12367838">
            <a:off x="2645914" y="3609149"/>
            <a:ext cx="194571" cy="295434"/>
          </a:xfrm>
          <a:prstGeom prst="half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4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For Graduate School Application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608" y="16002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This class adds to your CV</a:t>
            </a:r>
          </a:p>
          <a:p>
            <a:pPr lvl="1"/>
            <a:r>
              <a:rPr kumimoji="1" lang="en-US" altLang="zh-CN" sz="320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kumimoji="1" lang="en-US" altLang="zh-CN" dirty="0" smtClean="0">
              <a:latin typeface="Arial"/>
              <a:cs typeface="Arial"/>
            </a:endParaRPr>
          </a:p>
          <a:p>
            <a:pPr lvl="1"/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Research related topics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Performance optimization </a:t>
            </a:r>
          </a:p>
          <a:p>
            <a:pPr lvl="2"/>
            <a:r>
              <a:rPr kumimoji="1" lang="en-US" altLang="zh-CN" dirty="0" smtClean="0">
                <a:latin typeface="Arial"/>
                <a:cs typeface="Arial"/>
              </a:rPr>
              <a:t>Memory layout</a:t>
            </a:r>
            <a:r>
              <a:rPr kumimoji="1" lang="en-US" altLang="zh-CN" dirty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and allocation, concurrent programming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Security</a:t>
            </a:r>
          </a:p>
          <a:p>
            <a:pPr lvl="2"/>
            <a:r>
              <a:rPr kumimoji="1" lang="en-US" altLang="zh-CN" dirty="0" smtClean="0">
                <a:latin typeface="Arial"/>
                <a:cs typeface="Arial"/>
              </a:rPr>
              <a:t>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334840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Startup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76200" y="1447800"/>
            <a:ext cx="62929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8000"/>
                </a:solidFill>
                <a:latin typeface="Arial"/>
                <a:cs typeface="Arial"/>
              </a:rPr>
              <a:t>The life you imagine</a:t>
            </a:r>
            <a:endParaRPr kumimoji="1" lang="en-US" altLang="zh-CN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86000"/>
            <a:ext cx="3255671" cy="42153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362200"/>
            <a:ext cx="1093788" cy="1320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2000" y="38100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8000"/>
                </a:solidFill>
                <a:latin typeface="Arial"/>
                <a:cs typeface="Arial"/>
              </a:rPr>
              <a:t>CEO</a:t>
            </a:r>
            <a:endParaRPr kumimoji="1" lang="en-US" altLang="zh-CN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0" y="44958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FF6600"/>
                </a:solidFill>
                <a:latin typeface="Arial"/>
                <a:cs typeface="Arial"/>
              </a:rPr>
              <a:t>CTO</a:t>
            </a: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2000" y="5204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00FF"/>
                </a:solidFill>
                <a:latin typeface="Arial"/>
                <a:cs typeface="Arial"/>
              </a:rPr>
              <a:t>CFO</a:t>
            </a:r>
            <a:endParaRPr kumimoji="1" lang="en-US" altLang="zh-CN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72000" y="58674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4"/>
                </a:solidFill>
                <a:latin typeface="Arial"/>
                <a:cs typeface="Arial"/>
              </a:rPr>
              <a:t>COO</a:t>
            </a:r>
            <a:endParaRPr kumimoji="1" lang="en-US" altLang="zh-CN" dirty="0">
              <a:solidFill>
                <a:schemeClr val="accent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838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Startup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04800" y="1447800"/>
            <a:ext cx="9067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FF0000"/>
                </a:solidFill>
                <a:latin typeface="Arial"/>
                <a:cs typeface="Arial"/>
              </a:rPr>
              <a:t>Your real life: full stack programmer</a:t>
            </a:r>
            <a:endParaRPr kumimoji="1" lang="en-US" altLang="zh-CN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24400" y="26670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8000"/>
                </a:solidFill>
                <a:latin typeface="Arial"/>
                <a:cs typeface="Arial"/>
              </a:rPr>
              <a:t>Server</a:t>
            </a:r>
            <a:endParaRPr kumimoji="1" lang="en-US" altLang="zh-CN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4400" y="35814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FF6600"/>
                </a:solidFill>
                <a:latin typeface="Arial"/>
                <a:cs typeface="Arial"/>
              </a:rPr>
              <a:t>Website</a:t>
            </a: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0600" y="55097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4"/>
                </a:solidFill>
                <a:latin typeface="Arial"/>
                <a:cs typeface="Arial"/>
              </a:rPr>
              <a:t>Optimizations</a:t>
            </a:r>
            <a:endParaRPr kumimoji="1" lang="en-US" altLang="zh-CN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14599"/>
            <a:ext cx="3810000" cy="391909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24400" y="45191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3366FF"/>
                </a:solidFill>
                <a:latin typeface="Arial"/>
                <a:cs typeface="Arial"/>
              </a:rPr>
              <a:t>Phone’s App</a:t>
            </a:r>
            <a:endParaRPr kumimoji="1" lang="en-US" altLang="zh-CN" dirty="0">
              <a:solidFill>
                <a:srgbClr val="3366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87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1376" y="1371600"/>
            <a:ext cx="9067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FF0000"/>
                </a:solidFill>
                <a:latin typeface="Arial"/>
                <a:cs typeface="Arial"/>
              </a:rPr>
              <a:t>Numerous hours spent on extracting information from documents</a:t>
            </a:r>
            <a:endParaRPr kumimoji="1" lang="en-US" altLang="zh-CN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9400"/>
            <a:ext cx="248902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05200" y="18288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95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1828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25146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594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1828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25146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5200" y="3276600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Hmm</a:t>
            </a:r>
            <a:r>
              <a:rPr kumimoji="1" lang="mr-IN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, I want to marry a programmer.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387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 smtClean="0">
                <a:solidFill>
                  <a:srgbClr val="FF0000"/>
                </a:solidFill>
                <a:latin typeface="Arial"/>
                <a:cs typeface="Arial"/>
              </a:rPr>
              <a:t>Why study CSO?</a:t>
            </a:r>
            <a:endParaRPr kumimoji="1" lang="zh-CN" altLang="en-US" sz="6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16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1828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25146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5200" y="3276600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Hmm</a:t>
            </a:r>
            <a:r>
              <a:rPr kumimoji="1" lang="mr-IN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, I want to marry a programmer.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6600" y="46482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631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1828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25146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5200" y="3276600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Hmm</a:t>
            </a:r>
            <a:r>
              <a:rPr kumimoji="1" lang="mr-IN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, I want to marry a programmer.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6600" y="46482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95460" y="5572780"/>
            <a:ext cx="3476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mr-IN" altLang="zh-CN" sz="2800" i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r>
              <a:rPr kumimoji="1" lang="en-US" altLang="zh-CN" sz="2800" i="1" dirty="0" smtClean="0">
                <a:solidFill>
                  <a:schemeClr val="tx1"/>
                </a:solidFill>
                <a:latin typeface="Arial"/>
                <a:cs typeface="Arial"/>
              </a:rPr>
              <a:t>The user is offline</a:t>
            </a:r>
            <a:endParaRPr lang="zh-CN" altLang="en-US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0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Conversation between programmers</a:t>
            </a:r>
            <a:endParaRPr kumimoji="1" lang="zh-CN" altLang="en-US" dirty="0"/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143000"/>
            <a:ext cx="1047462" cy="1447800"/>
          </a:xfrm>
          <a:prstGeom prst="rect">
            <a:avLst/>
          </a:prstGeom>
        </p:spPr>
      </p:pic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6800"/>
            <a:ext cx="1375378" cy="16002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3124200" y="1066800"/>
            <a:ext cx="3352800" cy="914400"/>
          </a:xfrm>
          <a:prstGeom prst="wedgeRoundRectCallout">
            <a:avLst>
              <a:gd name="adj1" fmla="val 57713"/>
              <a:gd name="adj2" fmla="val -175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Have you heard of the Meltdown attack?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2362200" y="2133600"/>
            <a:ext cx="3505200" cy="609600"/>
          </a:xfrm>
          <a:prstGeom prst="wedgeRoundRectCallout">
            <a:avLst>
              <a:gd name="adj1" fmla="val -60992"/>
              <a:gd name="adj2" fmla="val -5294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No. Is it bad?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200400" y="2895600"/>
            <a:ext cx="3352800" cy="1219200"/>
          </a:xfrm>
          <a:prstGeom prst="wedgeRoundRectCallout">
            <a:avLst>
              <a:gd name="adj1" fmla="val 61364"/>
              <a:gd name="adj2" fmla="val -3814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Meltdown lets an attacker read another process’ address space!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2362200" y="4267200"/>
            <a:ext cx="3810000" cy="533400"/>
          </a:xfrm>
          <a:prstGeom prst="wedgeRoundRectCallout">
            <a:avLst>
              <a:gd name="adj1" fmla="val -60992"/>
              <a:gd name="adj2" fmla="val -52949"/>
              <a:gd name="adj3" fmla="val 16667"/>
            </a:avLst>
          </a:prstGeom>
          <a:solidFill>
            <a:srgbClr val="FCD5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What is an address space?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" name="Cloud Callout 15"/>
          <p:cNvSpPr/>
          <p:nvPr/>
        </p:nvSpPr>
        <p:spPr>
          <a:xfrm>
            <a:off x="1981200" y="4953000"/>
            <a:ext cx="5562600" cy="838200"/>
          </a:xfrm>
          <a:prstGeom prst="cloudCallout">
            <a:avLst>
              <a:gd name="adj1" fmla="val 49740"/>
              <a:gd name="adj2" fmla="val -911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He does not know anything about computers...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3048000" y="6096000"/>
            <a:ext cx="3657600" cy="609600"/>
          </a:xfrm>
          <a:prstGeom prst="wedgeRoundRectCallout">
            <a:avLst>
              <a:gd name="adj1" fmla="val 65596"/>
              <a:gd name="adj2" fmla="val -4017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Sorry I have to run now, bye!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3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For Programming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Understand </a:t>
            </a:r>
            <a:r>
              <a:rPr lang="en-US" altLang="zh-CN" dirty="0" smtClean="0">
                <a:latin typeface="Arial"/>
                <a:cs typeface="Arial"/>
              </a:rPr>
              <a:t>how </a:t>
            </a:r>
            <a:r>
              <a:rPr lang="en-US" altLang="zh-CN" dirty="0">
                <a:latin typeface="Arial"/>
                <a:cs typeface="Arial"/>
              </a:rPr>
              <a:t>your program runs on the hardware</a:t>
            </a:r>
          </a:p>
          <a:p>
            <a:pPr lvl="1"/>
            <a:r>
              <a:rPr lang="en-US" altLang="zh-CN" sz="3200" dirty="0">
                <a:latin typeface="Arial"/>
                <a:cs typeface="Arial"/>
              </a:rPr>
              <a:t>Why it fails</a:t>
            </a:r>
          </a:p>
          <a:p>
            <a:pPr lvl="1"/>
            <a:r>
              <a:rPr lang="en-US" altLang="zh-CN" sz="3200" dirty="0">
                <a:latin typeface="Arial"/>
                <a:cs typeface="Arial"/>
              </a:rPr>
              <a:t>Why it is slow</a:t>
            </a:r>
          </a:p>
          <a:p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40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 smtClean="0"/>
              <a:t>Why it fails?</a:t>
            </a:r>
            <a:endParaRPr kumimoji="1" lang="zh-CN" altLang="en-US" sz="4800" dirty="0"/>
          </a:p>
        </p:txBody>
      </p:sp>
      <p:sp>
        <p:nvSpPr>
          <p:cNvPr id="5" name="矩形 4"/>
          <p:cNvSpPr/>
          <p:nvPr/>
        </p:nvSpPr>
        <p:spPr>
          <a:xfrm>
            <a:off x="-52264" y="1600200"/>
            <a:ext cx="9272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600" dirty="0" smtClean="0">
                <a:solidFill>
                  <a:srgbClr val="FF0000"/>
                </a:solidFill>
                <a:latin typeface="Arial"/>
                <a:cs typeface="Arial"/>
              </a:rPr>
              <a:t>What is the result of 1000,000 * 1000,000 ? </a:t>
            </a:r>
            <a:endParaRPr lang="en-US" altLang="zh-CN" sz="36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627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 smtClean="0"/>
              <a:t>Why it fails?</a:t>
            </a:r>
            <a:endParaRPr kumimoji="1" lang="zh-CN" altLang="en-US" sz="4800" dirty="0"/>
          </a:p>
        </p:txBody>
      </p:sp>
      <p:sp>
        <p:nvSpPr>
          <p:cNvPr id="5" name="矩形 4"/>
          <p:cNvSpPr/>
          <p:nvPr/>
        </p:nvSpPr>
        <p:spPr>
          <a:xfrm>
            <a:off x="-52264" y="1600200"/>
            <a:ext cx="9272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600" dirty="0" smtClean="0">
                <a:solidFill>
                  <a:srgbClr val="FF0000"/>
                </a:solidFill>
                <a:latin typeface="Arial"/>
                <a:cs typeface="Arial"/>
              </a:rPr>
              <a:t>What is the result of 1000,000 * 1000,000 ? </a:t>
            </a:r>
            <a:endParaRPr lang="en-US" altLang="zh-CN" sz="3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" y="2322731"/>
            <a:ext cx="927246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 smtClean="0">
                <a:solidFill>
                  <a:schemeClr val="tx1"/>
                </a:solidFill>
                <a:latin typeface="Arial"/>
                <a:cs typeface="Arial"/>
              </a:rPr>
              <a:t>Expected answer: 1000,000,000,000 (1 trillion)  </a:t>
            </a:r>
            <a:endParaRPr lang="en-US" altLang="zh-CN" sz="32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73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 smtClean="0"/>
              <a:t>Why it fails?</a:t>
            </a:r>
            <a:endParaRPr kumimoji="1" lang="zh-CN" altLang="en-US" sz="4800" dirty="0"/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533400" y="3352800"/>
            <a:ext cx="7848600" cy="26670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 main()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int a = 1000000;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int b = 1000000;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int </a:t>
            </a:r>
            <a:r>
              <a:rPr lang="mr-IN" sz="20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r </a:t>
            </a: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= a * b;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printf("result is %d\n", </a:t>
            </a:r>
            <a:r>
              <a:rPr lang="mr-IN" sz="20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r)</a:t>
            </a: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return 0;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-52264" y="1600200"/>
            <a:ext cx="9272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600" dirty="0" smtClean="0">
                <a:solidFill>
                  <a:srgbClr val="FF0000"/>
                </a:solidFill>
                <a:latin typeface="Arial"/>
                <a:cs typeface="Arial"/>
              </a:rPr>
              <a:t>What is the result of 1000,000 * 1000,000 ? </a:t>
            </a:r>
            <a:endParaRPr lang="en-US" altLang="zh-CN" sz="3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" y="2322731"/>
            <a:ext cx="927246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 smtClean="0">
                <a:solidFill>
                  <a:schemeClr val="tx1"/>
                </a:solidFill>
                <a:latin typeface="Arial"/>
                <a:cs typeface="Arial"/>
              </a:rPr>
              <a:t>Expected answer: 1000,000,000,000 (1 trillion)  </a:t>
            </a:r>
            <a:endParaRPr lang="en-US" altLang="zh-CN" sz="32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80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 smtClean="0"/>
              <a:t>Why it is slow?</a:t>
            </a:r>
            <a:endParaRPr lang="en-US" dirty="0"/>
          </a:p>
        </p:txBody>
      </p:sp>
      <p:sp>
        <p:nvSpPr>
          <p:cNvPr id="24580" name="Rectangle 4"/>
          <p:cNvSpPr>
            <a:spLocks noGrp="1" noChangeArrowheads="1"/>
          </p:cNvSpPr>
          <p:nvPr>
            <p:ph idx="1"/>
          </p:nvPr>
        </p:nvSpPr>
        <p:spPr>
          <a:xfrm>
            <a:off x="228600" y="5652791"/>
            <a:ext cx="9220200" cy="1193800"/>
          </a:xfrm>
          <a:ln/>
        </p:spPr>
        <p:txBody>
          <a:bodyPr>
            <a:normAutofit/>
          </a:bodyPr>
          <a:lstStyle/>
          <a:p>
            <a:pPr marL="0" indent="0">
              <a:spcBef>
                <a:spcPts val="538"/>
              </a:spcBef>
              <a:buNone/>
            </a:pPr>
            <a:r>
              <a:rPr lang="en-US" sz="2800" dirty="0" smtClean="0">
                <a:latin typeface="Arial"/>
                <a:cs typeface="Arial"/>
              </a:rPr>
              <a:t>Both </a:t>
            </a:r>
            <a:r>
              <a:rPr lang="en-US" sz="2800" dirty="0">
                <a:latin typeface="Arial"/>
                <a:cs typeface="Arial"/>
              </a:rPr>
              <a:t>implementations have </a:t>
            </a:r>
            <a:r>
              <a:rPr lang="en-US" sz="2800" dirty="0">
                <a:solidFill>
                  <a:srgbClr val="A40800"/>
                </a:solidFill>
                <a:latin typeface="Arial"/>
                <a:cs typeface="Arial"/>
              </a:rPr>
              <a:t>exactly</a:t>
            </a:r>
            <a:r>
              <a:rPr lang="en-US" sz="2800" dirty="0">
                <a:latin typeface="Arial"/>
                <a:cs typeface="Arial"/>
              </a:rPr>
              <a:t> the same operations count (2n</a:t>
            </a:r>
            <a:r>
              <a:rPr lang="en-US" sz="2800" baseline="32000" dirty="0">
                <a:latin typeface="Arial"/>
                <a:cs typeface="Arial"/>
              </a:rPr>
              <a:t>3</a:t>
            </a:r>
            <a:r>
              <a:rPr lang="en-US" sz="2800" dirty="0" smtClean="0">
                <a:latin typeface="Arial"/>
                <a:cs typeface="Arial"/>
              </a:rPr>
              <a:t>)</a:t>
            </a:r>
          </a:p>
          <a:p>
            <a:pPr marL="0" indent="0">
              <a:spcBef>
                <a:spcPts val="538"/>
              </a:spcBef>
              <a:buNone/>
            </a:pPr>
            <a:endParaRPr lang="en-US" sz="2100" dirty="0"/>
          </a:p>
        </p:txBody>
      </p:sp>
      <p:graphicFrame>
        <p:nvGraphicFramePr>
          <p:cNvPr id="24581" name="Object 5"/>
          <p:cNvGraphicFramePr>
            <a:graphicFrameLocks/>
          </p:cNvGraphicFramePr>
          <p:nvPr/>
        </p:nvGraphicFramePr>
        <p:xfrm>
          <a:off x="379413" y="1327150"/>
          <a:ext cx="821055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" name="Chart" r:id="rId3" imgW="11534720" imgH="5923890" progId="MSGraph.Chart.8">
                  <p:embed/>
                </p:oleObj>
              </mc:Choice>
              <mc:Fallback>
                <p:oleObj name="Chart" r:id="rId3" imgW="11534720" imgH="5923890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1327150"/>
                        <a:ext cx="8210550" cy="421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2" name="Group 6"/>
          <p:cNvGrpSpPr>
            <a:grpSpLocks/>
          </p:cNvGrpSpPr>
          <p:nvPr/>
        </p:nvGrpSpPr>
        <p:grpSpPr bwMode="auto">
          <a:xfrm>
            <a:off x="641350" y="1146175"/>
            <a:ext cx="7835900" cy="584200"/>
            <a:chOff x="0" y="0"/>
            <a:chExt cx="4936" cy="368"/>
          </a:xfrm>
        </p:grpSpPr>
        <p:sp>
          <p:nvSpPr>
            <p:cNvPr id="24583" name="Rectangle 7"/>
            <p:cNvSpPr>
              <a:spLocks/>
            </p:cNvSpPr>
            <p:nvPr/>
          </p:nvSpPr>
          <p:spPr bwMode="auto">
            <a:xfrm>
              <a:off x="0" y="0"/>
              <a:ext cx="4936" cy="368"/>
            </a:xfrm>
            <a:prstGeom prst="rect">
              <a:avLst/>
            </a:prstGeom>
            <a:noFill/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12700" tIns="12700" rIns="12700" bIns="12700">
              <a:prstTxWarp prst="textNoShape">
                <a:avLst/>
              </a:prstTxWarp>
            </a:bodyPr>
            <a:lstStyle/>
            <a:p>
              <a:pPr algn="l"/>
              <a:r>
                <a:rPr lang="en-US" altLang="zh-CN" sz="2400" dirty="0">
                  <a:latin typeface="Arial"/>
                  <a:cs typeface="Arial"/>
                </a:rPr>
                <a:t>Example Matrix </a:t>
              </a:r>
              <a:r>
                <a:rPr lang="en-US" altLang="zh-CN" sz="2400" dirty="0" smtClean="0">
                  <a:latin typeface="Arial"/>
                  <a:cs typeface="Arial"/>
                </a:rPr>
                <a:t>Multiplication</a:t>
              </a:r>
              <a:endParaRPr lang="en-US" sz="2000" b="1" dirty="0">
                <a:solidFill>
                  <a:srgbClr val="5F5F5F"/>
                </a:solidFill>
                <a:latin typeface="Arial"/>
                <a:ea typeface="Helvetica Neue" charset="0"/>
                <a:cs typeface="Arial"/>
                <a:sym typeface="Helvetica Neue" charset="0"/>
              </a:endParaRPr>
            </a:p>
          </p:txBody>
        </p:sp>
      </p:grpSp>
      <p:grpSp>
        <p:nvGrpSpPr>
          <p:cNvPr id="24584" name="Group 8"/>
          <p:cNvGrpSpPr>
            <a:grpSpLocks/>
          </p:cNvGrpSpPr>
          <p:nvPr/>
        </p:nvGrpSpPr>
        <p:grpSpPr bwMode="auto">
          <a:xfrm>
            <a:off x="3802063" y="2300288"/>
            <a:ext cx="928687" cy="2451100"/>
            <a:chOff x="0" y="0"/>
            <a:chExt cx="584" cy="1544"/>
          </a:xfrm>
        </p:grpSpPr>
        <p:sp>
          <p:nvSpPr>
            <p:cNvPr id="24585" name="AutoShape 9"/>
            <p:cNvSpPr>
              <a:spLocks/>
            </p:cNvSpPr>
            <p:nvPr/>
          </p:nvSpPr>
          <p:spPr bwMode="auto">
            <a:xfrm>
              <a:off x="0" y="0"/>
              <a:ext cx="584" cy="154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4320"/>
                  </a:moveTo>
                  <a:lnTo>
                    <a:pt x="10800" y="0"/>
                  </a:lnTo>
                  <a:lnTo>
                    <a:pt x="21600" y="4320"/>
                  </a:lnTo>
                  <a:lnTo>
                    <a:pt x="16200" y="4320"/>
                  </a:lnTo>
                  <a:lnTo>
                    <a:pt x="16200" y="1728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lnTo>
                    <a:pt x="5400" y="17280"/>
                  </a:lnTo>
                  <a:lnTo>
                    <a:pt x="5400" y="4320"/>
                  </a:lnTo>
                  <a:close/>
                  <a:moveTo>
                    <a:pt x="0" y="4320"/>
                  </a:moveTo>
                </a:path>
              </a:pathLst>
            </a:custGeom>
            <a:solidFill>
              <a:srgbClr val="808080"/>
            </a:solidFill>
            <a:ln w="508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6" name="Rectangle 10"/>
            <p:cNvSpPr>
              <a:spLocks/>
            </p:cNvSpPr>
            <p:nvPr/>
          </p:nvSpPr>
          <p:spPr bwMode="auto">
            <a:xfrm>
              <a:off x="122" y="656"/>
              <a:ext cx="340" cy="23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Arial Narrow" charset="0"/>
                  <a:ea typeface="Arial Narrow" charset="0"/>
                  <a:cs typeface="Arial Narrow" charset="0"/>
                  <a:sym typeface="Arial Narrow" charset="0"/>
                </a:rPr>
                <a:t>160x</a:t>
              </a:r>
            </a:p>
          </p:txBody>
        </p:sp>
      </p:grpSp>
      <p:sp>
        <p:nvSpPr>
          <p:cNvPr id="24587" name="Rectangle 11"/>
          <p:cNvSpPr>
            <a:spLocks/>
          </p:cNvSpPr>
          <p:nvPr/>
        </p:nvSpPr>
        <p:spPr bwMode="auto">
          <a:xfrm>
            <a:off x="1717675" y="4375150"/>
            <a:ext cx="1868488" cy="4953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5F5F5F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Triple loop</a:t>
            </a:r>
          </a:p>
        </p:txBody>
      </p:sp>
      <p:sp>
        <p:nvSpPr>
          <p:cNvPr id="24588" name="Rectangle 12"/>
          <p:cNvSpPr>
            <a:spLocks/>
          </p:cNvSpPr>
          <p:nvPr/>
        </p:nvSpPr>
        <p:spPr bwMode="auto">
          <a:xfrm>
            <a:off x="5191125" y="2405063"/>
            <a:ext cx="3416300" cy="4953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Best code (K. </a:t>
            </a:r>
            <a:r>
              <a:rPr lang="en-US" sz="2400" dirty="0" err="1">
                <a:solidFill>
                  <a:srgbClr val="C00000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Goto</a:t>
            </a:r>
            <a:r>
              <a:rPr lang="en-US" sz="2400" dirty="0">
                <a:solidFill>
                  <a:srgbClr val="C00000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 rot="16200000">
            <a:off x="-832418" y="3199922"/>
            <a:ext cx="2198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5F5F5F"/>
                </a:solidFill>
                <a:latin typeface="Arial"/>
                <a:ea typeface="Helvetica Neue" charset="0"/>
                <a:cs typeface="Arial"/>
                <a:sym typeface="Helvetica Neue" charset="0"/>
              </a:rPr>
              <a:t>Throughput</a:t>
            </a:r>
            <a:endParaRPr lang="en-US" altLang="zh-CN" sz="2800" b="1" dirty="0">
              <a:solidFill>
                <a:srgbClr val="5F5F5F"/>
              </a:solidFill>
              <a:latin typeface="Arial"/>
              <a:ea typeface="Helvetica Neue" charset="0"/>
              <a:cs typeface="Arial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607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sz="6600" b="1" dirty="0" smtClean="0">
                <a:solidFill>
                  <a:srgbClr val="FF0000"/>
                </a:solidFill>
                <a:latin typeface="Arial"/>
                <a:cs typeface="Arial"/>
              </a:rPr>
              <a:t>What is CSO about?</a:t>
            </a:r>
            <a:endParaRPr kumimoji="1" lang="zh-CN" altLang="en-US" sz="6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232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Computer System Organization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" y="-152400"/>
            <a:ext cx="89154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85999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90599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4114800" y="1981199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733799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>
            <a:off x="4134066" y="3276599"/>
            <a:ext cx="381000" cy="40807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4114800" y="4800599"/>
            <a:ext cx="381000" cy="4572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334000"/>
            <a:ext cx="1371600" cy="12954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057400" y="2438399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33600" y="396239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05000" y="53340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47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 System Organization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 System Organization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5" y="1371600"/>
            <a:ext cx="889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3810000"/>
            <a:ext cx="25195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Hardware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2743200"/>
            <a:ext cx="23101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Software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86200"/>
            <a:ext cx="264468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127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</a:t>
            </a:r>
            <a:r>
              <a:rPr kumimoji="1" lang="en-US" altLang="zh-CN" sz="1800" dirty="0" smtClean="0"/>
              <a:t>Circuits,</a:t>
            </a:r>
          </a:p>
          <a:p>
            <a:r>
              <a:rPr kumimoji="1" lang="en-US" altLang="zh-CN" sz="1800" dirty="0"/>
              <a:t>Flip-</a:t>
            </a:r>
            <a:r>
              <a:rPr kumimoji="1" lang="en-US" altLang="zh-CN" sz="1800" dirty="0" smtClean="0"/>
              <a:t>Flops, Gates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792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 smtClean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</a:t>
            </a:r>
            <a:r>
              <a:rPr kumimoji="1" lang="en-US" altLang="zh-CN" sz="1800" dirty="0" smtClean="0"/>
              <a:t>Circuits,</a:t>
            </a:r>
          </a:p>
          <a:p>
            <a:r>
              <a:rPr kumimoji="1" lang="en-US" altLang="zh-CN" sz="1800" dirty="0"/>
              <a:t>Flip-</a:t>
            </a:r>
            <a:r>
              <a:rPr kumimoji="1" lang="en-US" altLang="zh-CN" sz="1800" dirty="0" smtClean="0"/>
              <a:t>Flops, Gates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810000"/>
            <a:ext cx="914400" cy="8589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3922835"/>
            <a:ext cx="914400" cy="725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910584"/>
            <a:ext cx="838200" cy="73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43000" y="4038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 smtClean="0"/>
              <a:t>CPU,  Memory, Disk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6751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63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362200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System Software</a:t>
            </a:r>
          </a:p>
          <a:p>
            <a:r>
              <a:rPr kumimoji="1" lang="en-US" altLang="zh-CN" sz="2000" dirty="0" smtClean="0"/>
              <a:t>(OS, compiler, VM</a:t>
            </a:r>
            <a:r>
              <a:rPr kumimoji="1" lang="mr-IN" altLang="zh-CN" sz="2000" dirty="0" smtClean="0"/>
              <a:t>…</a:t>
            </a:r>
            <a:r>
              <a:rPr kumimoji="1" lang="en-US" altLang="zh-CN" sz="2000" dirty="0" smtClean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0979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System Software</a:t>
            </a:r>
          </a:p>
          <a:p>
            <a:r>
              <a:rPr kumimoji="1" lang="en-US" altLang="zh-CN" sz="2000" dirty="0" smtClean="0"/>
              <a:t>(OS, compiler, VM</a:t>
            </a:r>
            <a:r>
              <a:rPr kumimoji="1" lang="mr-IN" altLang="zh-CN" sz="2000" dirty="0" smtClean="0"/>
              <a:t>…</a:t>
            </a:r>
            <a:r>
              <a:rPr kumimoji="1" lang="en-US" altLang="zh-CN" sz="2000" dirty="0" smtClean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3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System Software</a:t>
            </a:r>
          </a:p>
          <a:p>
            <a:r>
              <a:rPr kumimoji="1" lang="en-US" altLang="zh-CN" sz="2000" dirty="0" smtClean="0"/>
              <a:t>(OS, compiler, VM</a:t>
            </a:r>
            <a:r>
              <a:rPr kumimoji="1" lang="mr-IN" altLang="zh-CN" sz="2000" dirty="0" smtClean="0"/>
              <a:t>…</a:t>
            </a:r>
            <a:r>
              <a:rPr kumimoji="1" lang="en-US" altLang="zh-CN" sz="2000" dirty="0" smtClean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00" y="10668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Users</a:t>
            </a:r>
            <a:endParaRPr lang="zh-CN" altLang="en-US" sz="20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838200"/>
            <a:ext cx="812800" cy="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6670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55" y="121920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4114800" y="22098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576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4164172">
            <a:off x="2954130" y="3199919"/>
            <a:ext cx="381000" cy="5516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3041922" y="4621723"/>
            <a:ext cx="381000" cy="56685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029200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514600" y="24384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1000" y="31242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52600" y="54864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5179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8503529">
            <a:off x="5249411" y="3168975"/>
            <a:ext cx="381000" cy="5516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 rot="3078328">
            <a:off x="5249290" y="4693488"/>
            <a:ext cx="381000" cy="5516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562600" y="3124200"/>
            <a:ext cx="3064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a</a:t>
            </a:r>
            <a:r>
              <a:rPr kumimoji="1" lang="en-US" altLang="zh-CN" sz="2000" dirty="0" smtClean="0">
                <a:latin typeface="Arial"/>
                <a:cs typeface="Arial"/>
              </a:rPr>
              <a:t>pply for 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57800" y="548640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91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971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User Applications</a:t>
            </a:r>
            <a:endParaRPr lang="zh-CN" altLang="en-US" sz="2400" dirty="0"/>
          </a:p>
        </p:txBody>
      </p:sp>
      <p:sp>
        <p:nvSpPr>
          <p:cNvPr id="32" name="Rectangle 3"/>
          <p:cNvSpPr/>
          <p:nvPr/>
        </p:nvSpPr>
        <p:spPr>
          <a:xfrm>
            <a:off x="2743200" y="1600200"/>
            <a:ext cx="50292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User App</a:t>
            </a:r>
            <a:endParaRPr lang="zh-CN" altLang="en-US" sz="36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34" name="Rectangle 13"/>
          <p:cNvSpPr/>
          <p:nvPr/>
        </p:nvSpPr>
        <p:spPr>
          <a:xfrm>
            <a:off x="44958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Compilers</a:t>
            </a:r>
          </a:p>
        </p:txBody>
      </p:sp>
      <p:sp>
        <p:nvSpPr>
          <p:cNvPr id="35" name="Rectangle 13"/>
          <p:cNvSpPr/>
          <p:nvPr/>
        </p:nvSpPr>
        <p:spPr>
          <a:xfrm>
            <a:off x="6324600" y="2514600"/>
            <a:ext cx="14478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2800" b="1" dirty="0" smtClean="0">
                <a:latin typeface="Corbel" pitchFamily="34" charset="0"/>
                <a:cs typeface="Arial" pitchFamily="34" charset="0"/>
              </a:rPr>
              <a:t>…</a:t>
            </a:r>
            <a:endParaRPr lang="en-US" altLang="zh-CN" sz="2800" b="1" dirty="0" smtClean="0">
              <a:latin typeface="Corbe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9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 smtClean="0">
                <a:latin typeface="Arial"/>
                <a:cs typeface="Arial"/>
              </a:rPr>
              <a:t>Abstraction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User Applications</a:t>
            </a:r>
            <a:endParaRPr lang="zh-CN" altLang="en-US" sz="2400" dirty="0"/>
          </a:p>
        </p:txBody>
      </p:sp>
      <p:sp>
        <p:nvSpPr>
          <p:cNvPr id="32" name="Rectangle 3"/>
          <p:cNvSpPr/>
          <p:nvPr/>
        </p:nvSpPr>
        <p:spPr>
          <a:xfrm>
            <a:off x="2743200" y="1447800"/>
            <a:ext cx="50292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User App</a:t>
            </a:r>
            <a:endParaRPr lang="zh-CN" altLang="en-US" sz="36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34" name="Rectangle 13"/>
          <p:cNvSpPr/>
          <p:nvPr/>
        </p:nvSpPr>
        <p:spPr>
          <a:xfrm>
            <a:off x="44958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Compilers</a:t>
            </a:r>
          </a:p>
        </p:txBody>
      </p:sp>
      <p:sp>
        <p:nvSpPr>
          <p:cNvPr id="35" name="Rectangle 13"/>
          <p:cNvSpPr/>
          <p:nvPr/>
        </p:nvSpPr>
        <p:spPr>
          <a:xfrm>
            <a:off x="6324600" y="2590800"/>
            <a:ext cx="14478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2800" b="1" dirty="0" smtClean="0">
                <a:latin typeface="Corbel" pitchFamily="34" charset="0"/>
                <a:cs typeface="Arial" pitchFamily="34" charset="0"/>
              </a:rPr>
              <a:t>…</a:t>
            </a:r>
            <a:endParaRPr lang="en-US" altLang="zh-CN" sz="2800" b="1" dirty="0" smtClean="0">
              <a:latin typeface="Corbe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6" name="Rectangle 3"/>
          <p:cNvSpPr/>
          <p:nvPr/>
        </p:nvSpPr>
        <p:spPr>
          <a:xfrm>
            <a:off x="44958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6324600" y="2362200"/>
            <a:ext cx="14478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 smtClean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7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 smtClean="0">
                <a:latin typeface="Arial"/>
                <a:cs typeface="Arial"/>
              </a:rPr>
              <a:t>The Scope of This </a:t>
            </a:r>
            <a:r>
              <a:rPr kumimoji="1" lang="en-US" altLang="zh-CN" dirty="0">
                <a:latin typeface="Arial"/>
                <a:cs typeface="Arial"/>
              </a:rPr>
              <a:t>C</a:t>
            </a:r>
            <a:r>
              <a:rPr kumimoji="1" lang="en-US" altLang="zh-CN" dirty="0" smtClean="0">
                <a:latin typeface="Arial"/>
                <a:cs typeface="Arial"/>
              </a:rPr>
              <a:t>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FFFFFF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FFFFFF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I/O 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User Applications</a:t>
            </a:r>
            <a:endParaRPr lang="zh-CN" altLang="en-US" sz="2400" dirty="0"/>
          </a:p>
        </p:txBody>
      </p:sp>
      <p:sp>
        <p:nvSpPr>
          <p:cNvPr id="32" name="Rectangle 3"/>
          <p:cNvSpPr/>
          <p:nvPr/>
        </p:nvSpPr>
        <p:spPr>
          <a:xfrm>
            <a:off x="2743200" y="1447800"/>
            <a:ext cx="50292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rgbClr val="FFFFFF"/>
                </a:solidFill>
              </a:rPr>
              <a:t>User App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34" name="Rectangle 13"/>
          <p:cNvSpPr/>
          <p:nvPr/>
        </p:nvSpPr>
        <p:spPr>
          <a:xfrm>
            <a:off x="44958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Compilers</a:t>
            </a:r>
          </a:p>
        </p:txBody>
      </p:sp>
      <p:sp>
        <p:nvSpPr>
          <p:cNvPr id="35" name="Rectangle 13"/>
          <p:cNvSpPr/>
          <p:nvPr/>
        </p:nvSpPr>
        <p:spPr>
          <a:xfrm>
            <a:off x="6324600" y="2590800"/>
            <a:ext cx="1447800" cy="838200"/>
          </a:xfrm>
          <a:prstGeom prst="rect">
            <a:avLst/>
          </a:prstGeom>
          <a:solidFill>
            <a:srgbClr val="EAEAEA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2800" b="1" dirty="0" smtClean="0">
                <a:solidFill>
                  <a:srgbClr val="FFFFFF"/>
                </a:solidFill>
                <a:latin typeface="Corbel" pitchFamily="34" charset="0"/>
                <a:cs typeface="Arial" pitchFamily="34" charset="0"/>
              </a:rPr>
              <a:t>…</a:t>
            </a:r>
            <a:endParaRPr lang="en-US" altLang="zh-CN" sz="2800" b="1" dirty="0" smtClean="0">
              <a:solidFill>
                <a:srgbClr val="FFFFFF"/>
              </a:solidFill>
              <a:latin typeface="Corbe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6" name="Rectangle 3"/>
          <p:cNvSpPr/>
          <p:nvPr/>
        </p:nvSpPr>
        <p:spPr>
          <a:xfrm>
            <a:off x="44958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6324600" y="23622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 smtClean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5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/>
                <a:cs typeface="Arial"/>
              </a:rPr>
              <a:t>The Scope of </a:t>
            </a:r>
            <a:r>
              <a:rPr kumimoji="1" lang="en-US" altLang="zh-CN" dirty="0" smtClean="0">
                <a:latin typeface="Arial"/>
                <a:cs typeface="Arial"/>
              </a:rPr>
              <a:t>This class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Focus on abstract interfaces exposed by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CPU and Memory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Operating System, Compilers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2904" y="5181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1754" y="4572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533400" y="5109865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2400" y="4038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System Software</a:t>
            </a:r>
          </a:p>
        </p:txBody>
      </p:sp>
      <p:sp>
        <p:nvSpPr>
          <p:cNvPr id="9" name="Rectangle 13"/>
          <p:cNvSpPr/>
          <p:nvPr/>
        </p:nvSpPr>
        <p:spPr>
          <a:xfrm>
            <a:off x="2743200" y="4343400"/>
            <a:ext cx="5638800" cy="6858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Corbel" pitchFamily="34" charset="0"/>
                <a:cs typeface="Arial" pitchFamily="34" charset="0"/>
              </a:rPr>
              <a:t>Operating Systems and Compilers</a:t>
            </a:r>
          </a:p>
        </p:txBody>
      </p:sp>
      <p:sp>
        <p:nvSpPr>
          <p:cNvPr id="12" name="Rectangle 3"/>
          <p:cNvSpPr/>
          <p:nvPr/>
        </p:nvSpPr>
        <p:spPr>
          <a:xfrm>
            <a:off x="2743200" y="3653135"/>
            <a:ext cx="5638800" cy="690265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 smtClean="0">
                <a:solidFill>
                  <a:srgbClr val="000000"/>
                </a:solidFill>
                <a:latin typeface="Arial"/>
                <a:cs typeface="Arial"/>
              </a:rPr>
              <a:t>C Programming, OS Service, Memory Management, Concurrent Programming</a:t>
            </a:r>
            <a:endParaRPr kumimoji="1" lang="zh-CN" alt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Rectangle 3"/>
          <p:cNvSpPr/>
          <p:nvPr/>
        </p:nvSpPr>
        <p:spPr>
          <a:xfrm>
            <a:off x="2819400" y="5795665"/>
            <a:ext cx="5562600" cy="6858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 and 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 3"/>
          <p:cNvSpPr/>
          <p:nvPr/>
        </p:nvSpPr>
        <p:spPr>
          <a:xfrm>
            <a:off x="2819400" y="5262265"/>
            <a:ext cx="5562600" cy="5334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rgbClr val="000000"/>
                </a:solidFill>
              </a:rPr>
              <a:t>Assembly, Virtual memory, Interrupt 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6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hlinkClick r:id="rId2"/>
              </a:rPr>
              <a:t>http://news.cs.nyu.edu/</a:t>
            </a:r>
            <a:r>
              <a:rPr kumimoji="1" lang="en-US" altLang="zh-CN" sz="2400" dirty="0" smtClean="0">
                <a:hlinkClick r:id="rId2"/>
              </a:rPr>
              <a:t>~jinyang</a:t>
            </a:r>
            <a:r>
              <a:rPr kumimoji="1" lang="en-US" altLang="zh-CN" sz="2400" dirty="0" smtClean="0">
                <a:hlinkClick r:id="rId2"/>
              </a:rPr>
              <a:t>/</a:t>
            </a:r>
            <a:r>
              <a:rPr kumimoji="1" lang="en-US" altLang="zh-CN" sz="2400" dirty="0" smtClean="0">
                <a:hlinkClick r:id="rId2"/>
              </a:rPr>
              <a:t>sp19</a:t>
            </a:r>
            <a:r>
              <a:rPr kumimoji="1" lang="en-US" altLang="zh-CN" sz="2400" dirty="0" smtClean="0">
                <a:hlinkClick r:id="rId2"/>
              </a:rPr>
              <a:t>-</a:t>
            </a:r>
            <a:r>
              <a:rPr kumimoji="1" lang="en-US" altLang="zh-CN" sz="2400" dirty="0">
                <a:hlinkClick r:id="rId2"/>
              </a:rPr>
              <a:t>cso/</a:t>
            </a:r>
            <a:r>
              <a:rPr kumimoji="1" lang="en-US" altLang="zh-CN" sz="2400" dirty="0" smtClean="0">
                <a:hlinkClick r:id="rId2"/>
              </a:rPr>
              <a:t>schedule.html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90931"/>
              </p:ext>
            </p:extLst>
          </p:nvPr>
        </p:nvGraphicFramePr>
        <p:xfrm>
          <a:off x="533400" y="2057400"/>
          <a:ext cx="4800599" cy="1319815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6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hlinkClick r:id="rId2"/>
              </a:rPr>
              <a:t>http://news.cs.nyu.edu/</a:t>
            </a:r>
            <a:r>
              <a:rPr kumimoji="1" lang="en-US" altLang="zh-CN" sz="2400" dirty="0" smtClean="0">
                <a:hlinkClick r:id="rId2"/>
              </a:rPr>
              <a:t>~jinyang</a:t>
            </a:r>
            <a:r>
              <a:rPr kumimoji="1" lang="en-US" altLang="zh-CN" sz="2400" dirty="0" smtClean="0">
                <a:hlinkClick r:id="rId2"/>
              </a:rPr>
              <a:t>/</a:t>
            </a:r>
            <a:r>
              <a:rPr kumimoji="1" lang="en-US" altLang="zh-CN" sz="2400" dirty="0" smtClean="0">
                <a:hlinkClick r:id="rId2"/>
              </a:rPr>
              <a:t>sp19</a:t>
            </a:r>
            <a:r>
              <a:rPr kumimoji="1" lang="en-US" altLang="zh-CN" sz="2400" dirty="0" smtClean="0">
                <a:hlinkClick r:id="rId2"/>
              </a:rPr>
              <a:t>-</a:t>
            </a:r>
            <a:r>
              <a:rPr kumimoji="1" lang="en-US" altLang="zh-CN" sz="2400" dirty="0">
                <a:hlinkClick r:id="rId2"/>
              </a:rPr>
              <a:t>cso/</a:t>
            </a:r>
            <a:r>
              <a:rPr kumimoji="1" lang="en-US" altLang="zh-CN" sz="2400" dirty="0" smtClean="0">
                <a:hlinkClick r:id="rId2"/>
              </a:rPr>
              <a:t>schedule.html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691739"/>
              </p:ext>
            </p:extLst>
          </p:nvPr>
        </p:nvGraphicFramePr>
        <p:xfrm>
          <a:off x="533400" y="2057400"/>
          <a:ext cx="4800599" cy="2639630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hlinkClick r:id="rId2"/>
              </a:rPr>
              <a:t>http://news.cs.nyu.edu/</a:t>
            </a:r>
            <a:r>
              <a:rPr kumimoji="1" lang="en-US" altLang="zh-CN" sz="2400" dirty="0" smtClean="0">
                <a:hlinkClick r:id="rId2"/>
              </a:rPr>
              <a:t>~jinyang</a:t>
            </a:r>
            <a:r>
              <a:rPr kumimoji="1" lang="en-US" altLang="zh-CN" sz="2400" dirty="0" smtClean="0">
                <a:hlinkClick r:id="rId2"/>
              </a:rPr>
              <a:t>/</a:t>
            </a:r>
            <a:r>
              <a:rPr kumimoji="1" lang="en-US" altLang="zh-CN" sz="2400" dirty="0" smtClean="0">
                <a:hlinkClick r:id="rId2"/>
              </a:rPr>
              <a:t>sp19</a:t>
            </a:r>
            <a:r>
              <a:rPr kumimoji="1" lang="en-US" altLang="zh-CN" sz="2400" dirty="0" smtClean="0">
                <a:hlinkClick r:id="rId2"/>
              </a:rPr>
              <a:t>-</a:t>
            </a:r>
            <a:r>
              <a:rPr kumimoji="1" lang="en-US" altLang="zh-CN" sz="2400" dirty="0">
                <a:hlinkClick r:id="rId2"/>
              </a:rPr>
              <a:t>cso/</a:t>
            </a:r>
            <a:r>
              <a:rPr kumimoji="1" lang="en-US" altLang="zh-CN" sz="2400" dirty="0" smtClean="0">
                <a:hlinkClick r:id="rId2"/>
              </a:rPr>
              <a:t>schedule.html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304807"/>
              </p:ext>
            </p:extLst>
          </p:nvPr>
        </p:nvGraphicFramePr>
        <p:xfrm>
          <a:off x="533400" y="2057400"/>
          <a:ext cx="4800599" cy="3205265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67400" y="4063424"/>
            <a:ext cx="29364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  <a:latin typeface="Arial"/>
                <a:cs typeface="Arial"/>
              </a:rPr>
              <a:t>Virtual Memory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hlinkClick r:id="rId2"/>
              </a:rPr>
              <a:t>http://news.cs.nyu.edu/</a:t>
            </a:r>
            <a:r>
              <a:rPr kumimoji="1" lang="en-US" altLang="zh-CN" sz="2400" dirty="0" smtClean="0">
                <a:hlinkClick r:id="rId2"/>
              </a:rPr>
              <a:t>~jinyang</a:t>
            </a:r>
            <a:r>
              <a:rPr kumimoji="1" lang="en-US" altLang="zh-CN" sz="2400" dirty="0" smtClean="0">
                <a:hlinkClick r:id="rId2"/>
              </a:rPr>
              <a:t>/</a:t>
            </a:r>
            <a:r>
              <a:rPr kumimoji="1" lang="en-US" altLang="zh-CN" sz="2400" dirty="0" smtClean="0">
                <a:hlinkClick r:id="rId2"/>
              </a:rPr>
              <a:t>sp19</a:t>
            </a:r>
            <a:r>
              <a:rPr kumimoji="1" lang="en-US" altLang="zh-CN" sz="2400" dirty="0" smtClean="0">
                <a:hlinkClick r:id="rId2"/>
              </a:rPr>
              <a:t>-</a:t>
            </a:r>
            <a:r>
              <a:rPr kumimoji="1" lang="en-US" altLang="zh-CN" sz="2400" dirty="0">
                <a:hlinkClick r:id="rId2"/>
              </a:rPr>
              <a:t>cso/</a:t>
            </a:r>
            <a:r>
              <a:rPr kumimoji="1" lang="en-US" altLang="zh-CN" sz="2400" dirty="0" smtClean="0">
                <a:hlinkClick r:id="rId2"/>
              </a:rPr>
              <a:t>schedule.html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92209"/>
              </p:ext>
            </p:extLst>
          </p:nvPr>
        </p:nvGraphicFramePr>
        <p:xfrm>
          <a:off x="533400" y="2057400"/>
          <a:ext cx="4800599" cy="3810000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67400" y="4063424"/>
            <a:ext cx="29364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  <a:latin typeface="Arial"/>
                <a:cs typeface="Arial"/>
              </a:rPr>
              <a:t>Virtual Memory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7319162" y="46482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29200" y="5105400"/>
            <a:ext cx="417594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Memory Management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hlinkClick r:id="rId2"/>
              </a:rPr>
              <a:t>http://news.cs.nyu.edu/</a:t>
            </a:r>
            <a:r>
              <a:rPr kumimoji="1" lang="en-US" altLang="zh-CN" sz="2400" dirty="0" smtClean="0">
                <a:hlinkClick r:id="rId2"/>
              </a:rPr>
              <a:t>~jinyang</a:t>
            </a:r>
            <a:r>
              <a:rPr kumimoji="1" lang="en-US" altLang="zh-CN" sz="2400" dirty="0" smtClean="0">
                <a:hlinkClick r:id="rId2"/>
              </a:rPr>
              <a:t>/</a:t>
            </a:r>
            <a:r>
              <a:rPr kumimoji="1" lang="en-US" altLang="zh-CN" sz="2400" dirty="0" smtClean="0">
                <a:hlinkClick r:id="rId2"/>
              </a:rPr>
              <a:t>sp19</a:t>
            </a:r>
            <a:r>
              <a:rPr kumimoji="1" lang="en-US" altLang="zh-CN" sz="2400" dirty="0" smtClean="0">
                <a:hlinkClick r:id="rId2"/>
              </a:rPr>
              <a:t>-</a:t>
            </a:r>
            <a:r>
              <a:rPr kumimoji="1" lang="en-US" altLang="zh-CN" sz="2400" dirty="0">
                <a:hlinkClick r:id="rId2"/>
              </a:rPr>
              <a:t>cso/</a:t>
            </a:r>
            <a:r>
              <a:rPr kumimoji="1" lang="en-US" altLang="zh-CN" sz="2400" dirty="0" smtClean="0">
                <a:hlinkClick r:id="rId2"/>
              </a:rPr>
              <a:t>schedule.html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04871"/>
              </p:ext>
            </p:extLst>
          </p:nvPr>
        </p:nvGraphicFramePr>
        <p:xfrm>
          <a:off x="533400" y="2057400"/>
          <a:ext cx="4800599" cy="4564180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Concurrent Programming I: thread, race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Concurrent Programming II: lock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Concurrent Programming III: conditional variable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Concurrent Programming IV: Other primitives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67400" y="4063424"/>
            <a:ext cx="29364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  <a:latin typeface="Arial"/>
                <a:cs typeface="Arial"/>
              </a:rPr>
              <a:t>Virtual Memory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7319162" y="46482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29200" y="5105400"/>
            <a:ext cx="417594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Memory Management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>
            <a:off x="7239000" y="57150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28504" y="6172200"/>
            <a:ext cx="479169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rgbClr val="660066"/>
                </a:solidFill>
                <a:latin typeface="Arial"/>
                <a:cs typeface="Arial"/>
              </a:rPr>
              <a:t>Concurrent Programming</a:t>
            </a:r>
            <a:endParaRPr lang="zh-CN" altLang="en-US" sz="32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Course Perspective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Most Systems Courses are Builder-Centric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Computer Architecture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Design pipelined processor in Verilog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Operating Systems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Implement large portions of operating system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Compilers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Write compiler for simple language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Networking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Implement and simulate network protocols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6473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2860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2895600" y="12954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3528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4164172">
            <a:off x="1963530" y="2895119"/>
            <a:ext cx="381000" cy="5516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2051322" y="4316923"/>
            <a:ext cx="381000" cy="56685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5072149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66800" y="18288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3000" y="2667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2000" y="51816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2766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21405987">
            <a:off x="2981322" y="2982269"/>
            <a:ext cx="381000" cy="34837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2971800" y="4572000"/>
            <a:ext cx="381000" cy="41055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514600" y="2819400"/>
            <a:ext cx="2009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5000" y="440049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8200" y="2438400"/>
            <a:ext cx="96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s</a:t>
            </a:r>
            <a:r>
              <a:rPr kumimoji="1" lang="en-US" altLang="zh-CN" sz="2000" dirty="0" smtClean="0">
                <a:latin typeface="Arial"/>
                <a:cs typeface="Arial"/>
              </a:rPr>
              <a:t>tartup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276600"/>
            <a:ext cx="1295399" cy="1234722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3528995">
            <a:off x="4278638" y="4700295"/>
            <a:ext cx="381000" cy="77591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419600" y="5410200"/>
            <a:ext cx="1781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Hire / become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1" name="下箭头 30"/>
          <p:cNvSpPr/>
          <p:nvPr/>
        </p:nvSpPr>
        <p:spPr>
          <a:xfrm rot="18503529">
            <a:off x="4308463" y="2634211"/>
            <a:ext cx="381000" cy="60146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0" y="304800"/>
            <a:ext cx="88392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780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Course Perspective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Most Systems Courses are Builder-Centric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Computer Architecture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Design pipelined processor in Verilog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Operating Systems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Implement large portions of operating system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Compilers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Write compiler for simple language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Networking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Implement and simulate network protocols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056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Course Perspective (Cont.)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9700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This course is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rogrammer-centric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Understanding of underlying system makes a more effective programmer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Bring out the hidden hacker in everyone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2667000" cy="27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87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Course workload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Lectures: M</a:t>
            </a:r>
            <a:r>
              <a:rPr lang="en-US" altLang="zh-CN" dirty="0" smtClean="0">
                <a:latin typeface="Arial"/>
                <a:cs typeface="Arial"/>
              </a:rPr>
              <a:t>/W </a:t>
            </a:r>
            <a:r>
              <a:rPr lang="en-US" altLang="zh-CN" dirty="0" smtClean="0">
                <a:latin typeface="Arial"/>
                <a:cs typeface="Arial"/>
              </a:rPr>
              <a:t>11am</a:t>
            </a:r>
            <a:r>
              <a:rPr lang="en-US" altLang="zh-CN" dirty="0" smtClean="0">
                <a:latin typeface="Arial"/>
                <a:cs typeface="Arial"/>
              </a:rPr>
              <a:t>-12:15pm</a:t>
            </a:r>
            <a:r>
              <a:rPr lang="en-US" altLang="zh-CN" dirty="0">
                <a:latin typeface="Arial"/>
                <a:cs typeface="Arial"/>
              </a:rPr>
              <a:t>,</a:t>
            </a:r>
            <a:r>
              <a:rPr lang="en-US" altLang="zh-CN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latin typeface="Arial"/>
                <a:cs typeface="Arial"/>
              </a:rPr>
              <a:t>60 5</a:t>
            </a:r>
            <a:r>
              <a:rPr lang="en-US" altLang="zh-CN" baseline="30000" dirty="0" smtClean="0">
                <a:latin typeface="Arial"/>
                <a:cs typeface="Arial"/>
              </a:rPr>
              <a:t>th</a:t>
            </a:r>
            <a:r>
              <a:rPr lang="en-US" altLang="zh-CN" dirty="0" smtClean="0">
                <a:latin typeface="Arial"/>
                <a:cs typeface="Arial"/>
              </a:rPr>
              <a:t> Ave C12</a:t>
            </a:r>
            <a:endParaRPr lang="en-US" altLang="zh-CN" dirty="0">
              <a:latin typeface="Arial"/>
              <a:cs typeface="Arial"/>
            </a:endParaRPr>
          </a:p>
          <a:p>
            <a:r>
              <a:rPr lang="en-US" altLang="zh-CN" dirty="0" smtClean="0">
                <a:latin typeface="Arial"/>
                <a:cs typeface="Arial"/>
              </a:rPr>
              <a:t>Recitation: T 9:</a:t>
            </a:r>
            <a:r>
              <a:rPr lang="en-US" altLang="zh-CN" dirty="0" smtClean="0">
                <a:latin typeface="Arial"/>
                <a:cs typeface="Arial"/>
              </a:rPr>
              <a:t>30-</a:t>
            </a:r>
            <a:r>
              <a:rPr lang="en-US" altLang="zh-CN" dirty="0" smtClean="0">
                <a:latin typeface="Arial"/>
                <a:cs typeface="Arial"/>
              </a:rPr>
              <a:t>10:45am</a:t>
            </a:r>
            <a:r>
              <a:rPr lang="en-US" altLang="zh-CN" dirty="0">
                <a:latin typeface="Arial"/>
                <a:cs typeface="Arial"/>
              </a:rPr>
              <a:t>,</a:t>
            </a:r>
            <a:r>
              <a:rPr lang="en-US" altLang="zh-CN" dirty="0" smtClean="0">
                <a:latin typeface="Arial"/>
                <a:cs typeface="Arial"/>
              </a:rPr>
              <a:t> 60 5</a:t>
            </a:r>
            <a:r>
              <a:rPr lang="en-US" altLang="zh-CN" baseline="30000" dirty="0" smtClean="0">
                <a:latin typeface="Arial"/>
                <a:cs typeface="Arial"/>
              </a:rPr>
              <a:t>th</a:t>
            </a:r>
            <a:r>
              <a:rPr lang="en-US" altLang="zh-CN" dirty="0" smtClean="0">
                <a:latin typeface="Arial"/>
                <a:cs typeface="Arial"/>
              </a:rPr>
              <a:t> Ave C10</a:t>
            </a:r>
          </a:p>
          <a:p>
            <a:pPr marL="0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r>
              <a:rPr lang="en-US" altLang="zh-CN" dirty="0" smtClean="0">
                <a:latin typeface="Arial"/>
                <a:cs typeface="Arial"/>
              </a:rPr>
              <a:t>Homework: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Recitation </a:t>
            </a:r>
            <a:r>
              <a:rPr lang="en-US" altLang="zh-CN" dirty="0" smtClean="0">
                <a:latin typeface="Arial"/>
                <a:cs typeface="Arial"/>
              </a:rPr>
              <a:t>exercises 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to be finished on the day of recitation</a:t>
            </a:r>
            <a:endParaRPr lang="en-US" altLang="zh-CN" dirty="0"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5 Programming </a:t>
            </a:r>
            <a:r>
              <a:rPr lang="en-US" altLang="zh-CN" dirty="0" smtClean="0">
                <a:latin typeface="Arial"/>
                <a:cs typeface="Arial"/>
              </a:rPr>
              <a:t>labs</a:t>
            </a:r>
          </a:p>
          <a:p>
            <a:pPr marL="457200" lvl="1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r>
              <a:rPr lang="en-US" altLang="zh-CN" dirty="0" smtClean="0">
                <a:latin typeface="Arial"/>
                <a:cs typeface="Arial"/>
              </a:rPr>
              <a:t>Quizzes: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Quiz 1 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dirty="0">
                <a:latin typeface="Arial"/>
                <a:cs typeface="Arial"/>
              </a:rPr>
              <a:t>3</a:t>
            </a:r>
            <a:r>
              <a:rPr lang="en-US" altLang="zh-CN" dirty="0" smtClean="0">
                <a:latin typeface="Arial"/>
                <a:cs typeface="Arial"/>
              </a:rPr>
              <a:t>/</a:t>
            </a:r>
            <a:r>
              <a:rPr lang="en-US" altLang="zh-CN" dirty="0">
                <a:latin typeface="Arial"/>
                <a:cs typeface="Arial"/>
              </a:rPr>
              <a:t>4</a:t>
            </a:r>
            <a:r>
              <a:rPr lang="en-US" altLang="zh-CN" dirty="0" smtClean="0">
                <a:latin typeface="Arial"/>
                <a:cs typeface="Arial"/>
              </a:rPr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Quiz 2 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dirty="0">
                <a:latin typeface="Arial"/>
                <a:cs typeface="Arial"/>
              </a:rPr>
              <a:t>4</a:t>
            </a:r>
            <a:r>
              <a:rPr lang="en-US" altLang="zh-CN" dirty="0" smtClean="0">
                <a:latin typeface="Arial"/>
                <a:cs typeface="Arial"/>
              </a:rPr>
              <a:t>/3)</a:t>
            </a:r>
            <a:endParaRPr lang="en-US" altLang="zh-CN" dirty="0"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Final exam </a:t>
            </a:r>
            <a:r>
              <a:rPr lang="en-US" altLang="zh-CN" dirty="0" smtClean="0">
                <a:latin typeface="Arial"/>
                <a:cs typeface="Arial"/>
              </a:rPr>
              <a:t>(5/15)</a:t>
            </a:r>
            <a:endParaRPr lang="en-US" altLang="zh-CN" dirty="0">
              <a:latin typeface="Arial"/>
              <a:cs typeface="Arial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5105400" y="2438400"/>
            <a:ext cx="3733800" cy="990600"/>
          </a:xfrm>
          <a:prstGeom prst="wedgeRoundRectCallout">
            <a:avLst>
              <a:gd name="adj1" fmla="val -79246"/>
              <a:gd name="adj2" fmla="val -4972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 smtClean="0">
                <a:solidFill>
                  <a:srgbClr val="FF0000"/>
                </a:solidFill>
              </a:rPr>
              <a:t>Starts tomorrow! Bring Laptop to class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8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196"/>
            <a:ext cx="8229600" cy="1143000"/>
          </a:xfrm>
        </p:spPr>
        <p:txBody>
          <a:bodyPr/>
          <a:lstStyle/>
          <a:p>
            <a:r>
              <a:rPr lang="en-US" altLang="zh-CN" dirty="0"/>
              <a:t>Grade </a:t>
            </a:r>
            <a:r>
              <a:rPr lang="en-US" altLang="zh-CN" dirty="0" smtClean="0"/>
              <a:t>Breakdown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385" y="1219200"/>
            <a:ext cx="8686800" cy="5486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Recitation </a:t>
            </a:r>
            <a:r>
              <a:rPr kumimoji="1" lang="en-US" altLang="zh-CN" dirty="0">
                <a:latin typeface="Arial"/>
                <a:cs typeface="Arial"/>
              </a:rPr>
              <a:t>e</a:t>
            </a:r>
            <a:r>
              <a:rPr kumimoji="1" lang="en-US" altLang="zh-CN" dirty="0" smtClean="0">
                <a:latin typeface="Arial"/>
                <a:cs typeface="Arial"/>
              </a:rPr>
              <a:t>xercises 15%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Labs 40</a:t>
            </a:r>
            <a:r>
              <a:rPr kumimoji="1" lang="en-US" altLang="zh-CN" dirty="0">
                <a:latin typeface="Arial"/>
                <a:cs typeface="Arial"/>
              </a:rPr>
              <a:t>%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Quiz-1 10%</a:t>
            </a: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Quiz-2 15%</a:t>
            </a: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Final  20</a:t>
            </a:r>
            <a:r>
              <a:rPr kumimoji="1" lang="en-US" altLang="zh-CN" dirty="0" smtClean="0">
                <a:latin typeface="Arial"/>
                <a:cs typeface="Arial"/>
              </a:rPr>
              <a:t>%</a:t>
            </a: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Bonus I: lecture and piazza participation 5%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Bonus II: extra-credit lab </a:t>
            </a:r>
            <a:r>
              <a:rPr kumimoji="1" lang="en-US" altLang="zh-CN" dirty="0" smtClean="0">
                <a:latin typeface="Arial"/>
                <a:cs typeface="Arial"/>
              </a:rPr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106230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19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Optional class project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385" y="1371600"/>
            <a:ext cx="8686800" cy="5334000"/>
          </a:xfrm>
        </p:spPr>
        <p:txBody>
          <a:bodyPr>
            <a:no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To challenge yourself more, do a class project instead of taking quiz-2 and final.</a:t>
            </a:r>
          </a:p>
          <a:p>
            <a:r>
              <a:rPr kumimoji="1" lang="en-US" altLang="zh-CN" dirty="0">
                <a:latin typeface="Arial"/>
                <a:cs typeface="Arial"/>
              </a:rPr>
              <a:t>T</a:t>
            </a:r>
            <a:r>
              <a:rPr kumimoji="1" lang="en-US" altLang="zh-CN" dirty="0" smtClean="0">
                <a:latin typeface="Arial"/>
                <a:cs typeface="Arial"/>
              </a:rPr>
              <a:t>o qualify for the project option, you must: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Form a team of 2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Score &gt;= 85% on quiz-1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Finish lab-1, 2, 3 before 3/13.</a:t>
            </a:r>
          </a:p>
          <a:p>
            <a:r>
              <a:rPr kumimoji="1" lang="en-US" altLang="zh-CN" dirty="0" smtClean="0">
                <a:latin typeface="Arial"/>
                <a:cs typeface="Arial"/>
              </a:rPr>
              <a:t>How your project will be evaluated: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Presentation + demo</a:t>
            </a:r>
            <a:endParaRPr kumimoji="1" lang="en-US" altLang="zh-CN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2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>
            <a:noAutofit/>
          </a:bodyPr>
          <a:lstStyle/>
          <a:p>
            <a:r>
              <a:rPr kumimoji="1" lang="en-US" altLang="zh-CN" sz="4800" b="1" dirty="0" smtClean="0">
                <a:solidFill>
                  <a:srgbClr val="FF0000"/>
                </a:solidFill>
                <a:latin typeface="Arial"/>
                <a:cs typeface="Arial"/>
              </a:rPr>
              <a:t>Is CSO going to be hard?</a:t>
            </a:r>
            <a:endParaRPr kumimoji="1" lang="zh-CN" altLang="en-US" sz="4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49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87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Statistics from last term: </a:t>
            </a:r>
            <a:r>
              <a:rPr lang="en-US" dirty="0" smtClean="0"/>
              <a:t>Final</a:t>
            </a:r>
            <a:endParaRPr lang="en-US" dirty="0"/>
          </a:p>
        </p:txBody>
      </p:sp>
      <p:pic>
        <p:nvPicPr>
          <p:cNvPr id="4" name="Picture 3" descr="Histogram of 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5638800"/>
            <a:ext cx="8001000" cy="838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sz="3600" dirty="0" smtClean="0">
                <a:latin typeface="Arial"/>
                <a:cs typeface="Arial"/>
              </a:rPr>
              <a:t>You must be prepared to devote &gt;15 hours/week 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r>
              <a:rPr lang="en-US" dirty="0" smtClean="0"/>
              <a:t>It’s t</a:t>
            </a:r>
            <a:r>
              <a:rPr lang="en-US" dirty="0" smtClean="0"/>
              <a:t>ime </a:t>
            </a:r>
            <a:r>
              <a:rPr lang="en-US" dirty="0" smtClean="0"/>
              <a:t>to work hard</a:t>
            </a:r>
            <a:endParaRPr lang="en-US" dirty="0"/>
          </a:p>
        </p:txBody>
      </p:sp>
      <p:pic>
        <p:nvPicPr>
          <p:cNvPr id="12" name="Picture 11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4800600" cy="35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0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Statistics from this term: </a:t>
            </a:r>
            <a:br>
              <a:rPr lang="en-US" dirty="0" smtClean="0"/>
            </a:br>
            <a:r>
              <a:rPr lang="en-US" dirty="0" smtClean="0"/>
              <a:t>major vs. minor</a:t>
            </a:r>
            <a:endParaRPr lang="en-US" dirty="0"/>
          </a:p>
        </p:txBody>
      </p:sp>
      <p:pic>
        <p:nvPicPr>
          <p:cNvPr id="3" name="Picture 2" descr="chart (1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9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 (10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7620000" cy="4711700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514600"/>
            <a:ext cx="779162" cy="762000"/>
          </a:xfrm>
          <a:prstGeom prst="rect">
            <a:avLst/>
          </a:prstGeom>
        </p:spPr>
      </p:pic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953000"/>
            <a:ext cx="914400" cy="914400"/>
          </a:xfrm>
          <a:prstGeom prst="rect">
            <a:avLst/>
          </a:prstGeom>
        </p:spPr>
      </p:pic>
      <p:pic>
        <p:nvPicPr>
          <p:cNvPr id="8" name="Picture 7" descr="imag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0"/>
            <a:ext cx="914400" cy="9144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Statistics from this term: </a:t>
            </a:r>
            <a:br>
              <a:rPr lang="en-US" dirty="0" smtClean="0"/>
            </a:br>
            <a:r>
              <a:rPr lang="en-US" dirty="0" smtClean="0"/>
              <a:t>student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09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716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3505200" y="9144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3528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3031001">
            <a:off x="2221178" y="2234737"/>
            <a:ext cx="381000" cy="131259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2287222" y="4215326"/>
            <a:ext cx="381000" cy="1216193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224549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00200" y="16764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3000" y="2667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2000" y="51816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2766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429179">
            <a:off x="3330737" y="2636822"/>
            <a:ext cx="381000" cy="72581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 rot="19738413">
            <a:off x="3507551" y="4717021"/>
            <a:ext cx="381000" cy="41055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38400" y="2895600"/>
            <a:ext cx="2009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5000" y="440049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8200" y="2590800"/>
            <a:ext cx="96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s</a:t>
            </a:r>
            <a:r>
              <a:rPr kumimoji="1" lang="en-US" altLang="zh-CN" sz="2000" dirty="0" smtClean="0">
                <a:latin typeface="Arial"/>
                <a:cs typeface="Arial"/>
              </a:rPr>
              <a:t>tartup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276600"/>
            <a:ext cx="1295399" cy="1234722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2122326">
            <a:off x="4373364" y="4730500"/>
            <a:ext cx="381000" cy="4486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/>
          <p:cNvSpPr/>
          <p:nvPr/>
        </p:nvSpPr>
        <p:spPr>
          <a:xfrm rot="19517852">
            <a:off x="4199815" y="2638593"/>
            <a:ext cx="381000" cy="64878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下箭头 25"/>
          <p:cNvSpPr/>
          <p:nvPr/>
        </p:nvSpPr>
        <p:spPr>
          <a:xfrm rot="18246088">
            <a:off x="5528632" y="1829551"/>
            <a:ext cx="381000" cy="14084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96000" y="3200400"/>
            <a:ext cx="838200" cy="13171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5354152" y="2286000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lawyer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3" name="下箭头 32"/>
          <p:cNvSpPr/>
          <p:nvPr/>
        </p:nvSpPr>
        <p:spPr>
          <a:xfrm rot="3489787">
            <a:off x="5768551" y="4290687"/>
            <a:ext cx="381000" cy="155324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334000" y="5105400"/>
            <a:ext cx="1753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Be able to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67200" y="4724400"/>
            <a:ext cx="1781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Hire / become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91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445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We are here to help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0" y="1600200"/>
            <a:ext cx="1801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>
                <a:latin typeface="Arial"/>
                <a:cs typeface="Arial"/>
              </a:rPr>
              <a:t>Jinyang Li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1524000" y="3276600"/>
            <a:ext cx="1593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/>
              <a:t>Lingfan</a:t>
            </a:r>
            <a:r>
              <a:rPr lang="en-US" altLang="zh-CN" sz="2800" dirty="0" smtClean="0"/>
              <a:t> Yu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1828800" y="2133600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Lecturer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231806" y="3810000"/>
            <a:ext cx="23903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Recitation </a:t>
            </a:r>
            <a:r>
              <a:rPr lang="en-US" altLang="zh-CN" sz="2400" dirty="0" smtClean="0"/>
              <a:t>Leader</a:t>
            </a:r>
          </a:p>
          <a:p>
            <a:pPr marL="0" indent="0">
              <a:buNone/>
            </a:pPr>
            <a:r>
              <a:rPr lang="en-US" altLang="zh-CN" sz="2400" dirty="0" smtClean="0"/>
              <a:t>Head grader </a:t>
            </a:r>
            <a:endParaRPr lang="en-US" altLang="zh-CN" sz="2400" dirty="0"/>
          </a:p>
        </p:txBody>
      </p:sp>
      <p:sp>
        <p:nvSpPr>
          <p:cNvPr id="16" name="矩形 15"/>
          <p:cNvSpPr/>
          <p:nvPr/>
        </p:nvSpPr>
        <p:spPr>
          <a:xfrm>
            <a:off x="2743200" y="5029200"/>
            <a:ext cx="2806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cso-staff</a:t>
            </a:r>
            <a:r>
              <a:rPr lang="en-US" altLang="zh-CN" sz="2400" dirty="0" err="1" smtClean="0">
                <a:hlinkClick r:id="rId2"/>
              </a:rPr>
              <a:t>@</a:t>
            </a:r>
            <a:r>
              <a:rPr lang="en-US" altLang="zh-CN" sz="2400" dirty="0" err="1">
                <a:hlinkClick r:id="rId2"/>
              </a:rPr>
              <a:t>cs.nyu.edu</a:t>
            </a:r>
            <a:endParaRPr lang="zh-CN" altLang="en-US" sz="2400" dirty="0"/>
          </a:p>
        </p:txBody>
      </p:sp>
      <p:sp>
        <p:nvSpPr>
          <p:cNvPr id="18" name="矩形 7"/>
          <p:cNvSpPr/>
          <p:nvPr/>
        </p:nvSpPr>
        <p:spPr>
          <a:xfrm>
            <a:off x="4572000" y="3352800"/>
            <a:ext cx="1801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err="1" smtClean="0">
                <a:latin typeface="Arial"/>
                <a:cs typeface="Arial"/>
              </a:rPr>
              <a:t>Jingyu</a:t>
            </a:r>
            <a:r>
              <a:rPr kumimoji="1" lang="en-US" altLang="zh-CN" sz="2800" dirty="0" smtClean="0">
                <a:latin typeface="Arial"/>
                <a:cs typeface="Arial"/>
              </a:rPr>
              <a:t> Liu</a:t>
            </a:r>
            <a:endParaRPr lang="zh-CN" altLang="en-US" sz="2800" dirty="0"/>
          </a:p>
        </p:txBody>
      </p:sp>
      <p:sp>
        <p:nvSpPr>
          <p:cNvPr id="20" name="矩形 10"/>
          <p:cNvSpPr/>
          <p:nvPr/>
        </p:nvSpPr>
        <p:spPr>
          <a:xfrm>
            <a:off x="4960152" y="3886200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Grader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860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Before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Read the related sections in the text books</a:t>
            </a: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</p:txBody>
      </p:sp>
      <p:pic>
        <p:nvPicPr>
          <p:cNvPr id="4" name="Picture 1" descr="41AoUQujOCL._SX258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3302000" cy="3860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57200" y="5638800"/>
            <a:ext cx="5562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FF0000"/>
                </a:solidFill>
              </a:rPr>
              <a:t>Computer Systems: A Programmer’s Perspective</a:t>
            </a:r>
            <a:r>
              <a:rPr lang="en-US" altLang="zh-CN" sz="2400" dirty="0"/>
              <a:t>, 3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 Edition”, </a:t>
            </a:r>
            <a:r>
              <a:rPr lang="en-US" altLang="zh-CN" sz="2400" dirty="0">
                <a:hlinkClick r:id="rId3"/>
              </a:rPr>
              <a:t>http://</a:t>
            </a:r>
            <a:r>
              <a:rPr lang="en-US" altLang="zh-CN" sz="2400" dirty="0" smtClean="0">
                <a:hlinkClick r:id="rId3"/>
              </a:rPr>
              <a:t>csapp.cs.cmu.edu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</p:txBody>
      </p:sp>
      <p:pic>
        <p:nvPicPr>
          <p:cNvPr id="6" name="Picture 4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05000"/>
            <a:ext cx="2971800" cy="36494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95800" y="5638800"/>
            <a:ext cx="4800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FF0000"/>
                </a:solidFill>
              </a:rPr>
              <a:t>The C Programming Language</a:t>
            </a:r>
            <a:r>
              <a:rPr lang="en-US" altLang="zh-CN" sz="2400" dirty="0"/>
              <a:t>, 2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 Edition”, Prentice Hall, </a:t>
            </a:r>
            <a:r>
              <a:rPr lang="en-US" altLang="zh-CN" sz="2400" dirty="0" smtClean="0"/>
              <a:t>1988,</a:t>
            </a:r>
          </a:p>
          <a:p>
            <a:pPr lvl="1"/>
            <a:r>
              <a:rPr lang="en-US" altLang="zh-CN" sz="2400" dirty="0" smtClean="0"/>
              <a:t>Reserved at NYU library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52574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Be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Active In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dirty="0" smtClean="0">
                <a:latin typeface="Arial"/>
                <a:cs typeface="Arial"/>
              </a:rPr>
              <a:t>Raise </a:t>
            </a:r>
            <a:r>
              <a:rPr kumimoji="1" lang="en-US" altLang="zh-CN" sz="3600" dirty="0">
                <a:latin typeface="Arial"/>
                <a:cs typeface="Arial"/>
              </a:rPr>
              <a:t>your hand at any time</a:t>
            </a:r>
          </a:p>
          <a:p>
            <a:pPr lvl="1"/>
            <a:r>
              <a:rPr kumimoji="1" lang="en-US" altLang="zh-CN" sz="3200" dirty="0" smtClean="0"/>
              <a:t>Ask me to repeat, repeat and repeat</a:t>
            </a:r>
          </a:p>
          <a:p>
            <a:pPr lvl="1"/>
            <a:r>
              <a:rPr kumimoji="1" lang="en-US" altLang="zh-CN" sz="3200" dirty="0" smtClean="0"/>
              <a:t>Ask questions</a:t>
            </a:r>
          </a:p>
          <a:p>
            <a:pPr lvl="1"/>
            <a:r>
              <a:rPr kumimoji="1" lang="en-US" altLang="zh-CN" sz="3200" dirty="0" smtClean="0"/>
              <a:t>Answer questions from me or others</a:t>
            </a:r>
          </a:p>
          <a:p>
            <a:pPr marL="457200" lvl="1" indent="0">
              <a:buNone/>
            </a:pPr>
            <a:endParaRPr kumimoji="1" lang="en-US" altLang="zh-CN" sz="3200" dirty="0" smtClean="0"/>
          </a:p>
          <a:p>
            <a:pPr marL="0" indent="0">
              <a:buNone/>
            </a:pPr>
            <a:r>
              <a:rPr kumimoji="1" lang="en-US" altLang="zh-CN" sz="3600" dirty="0" smtClean="0"/>
              <a:t>Befriend your classmates and form study groups</a:t>
            </a:r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0" lvl="1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19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After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Finish </a:t>
            </a:r>
            <a:r>
              <a:rPr kumimoji="1" lang="en-US" altLang="zh-CN" dirty="0">
                <a:latin typeface="Arial"/>
                <a:cs typeface="Arial"/>
              </a:rPr>
              <a:t>all labs / </a:t>
            </a:r>
            <a:r>
              <a:rPr kumimoji="1" lang="en-US" altLang="zh-CN" dirty="0" smtClean="0">
                <a:latin typeface="Arial"/>
                <a:cs typeface="Arial"/>
              </a:rPr>
              <a:t>recitation exercises by yourself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3600" dirty="0" smtClean="0"/>
              <a:t>Attend </a:t>
            </a:r>
            <a:r>
              <a:rPr kumimoji="1" lang="en-US" altLang="zh-CN" sz="3600" dirty="0"/>
              <a:t>the recitations</a:t>
            </a:r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3600" dirty="0" smtClean="0"/>
              <a:t>Getting help</a:t>
            </a:r>
          </a:p>
          <a:p>
            <a:pPr lvl="1"/>
            <a:r>
              <a:rPr kumimoji="1" lang="en-US" altLang="zh-CN" dirty="0" smtClean="0"/>
              <a:t>Office hour, </a:t>
            </a:r>
            <a:r>
              <a:rPr lang="en-US" altLang="zh-CN" dirty="0"/>
              <a:t>Piazza 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lvl="1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55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092200"/>
          </a:xfrm>
          <a:ln/>
        </p:spPr>
        <p:txBody>
          <a:bodyPr>
            <a:normAutofit/>
          </a:bodyPr>
          <a:lstStyle/>
          <a:p>
            <a:pPr marL="119063" indent="-119063"/>
            <a:r>
              <a:rPr lang="en-US" dirty="0" smtClean="0">
                <a:latin typeface="Arial"/>
                <a:cs typeface="Arial"/>
              </a:rPr>
              <a:t>Policies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6868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You must </a:t>
            </a:r>
            <a:r>
              <a:rPr lang="en-US" dirty="0">
                <a:latin typeface="Arial"/>
                <a:cs typeface="Arial"/>
              </a:rPr>
              <a:t>work alone</a:t>
            </a:r>
            <a:r>
              <a:rPr lang="en-US" dirty="0" smtClean="0">
                <a:latin typeface="Arial"/>
                <a:cs typeface="Arial"/>
              </a:rPr>
              <a:t> on all assignments</a:t>
            </a:r>
          </a:p>
          <a:p>
            <a:pPr marL="552450" lvl="1"/>
            <a:r>
              <a:rPr lang="en-US" dirty="0" smtClean="0">
                <a:latin typeface="Arial"/>
                <a:cs typeface="Arial"/>
              </a:rPr>
              <a:t>You may post questions on Piazza, </a:t>
            </a:r>
          </a:p>
          <a:p>
            <a:pPr marL="552450" lvl="1"/>
            <a:r>
              <a:rPr lang="en-US" dirty="0" smtClean="0">
                <a:latin typeface="Arial"/>
                <a:cs typeface="Arial"/>
              </a:rPr>
              <a:t>You are encouraged to answer others’ questions, but refrain from explicitly giving away solutions. </a:t>
            </a:r>
          </a:p>
          <a:p>
            <a:pPr marL="552450" lvl="1"/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Labs &amp; Exercises</a:t>
            </a:r>
            <a:endParaRPr lang="en-US" dirty="0">
              <a:latin typeface="Arial"/>
              <a:cs typeface="Arial"/>
            </a:endParaRPr>
          </a:p>
          <a:p>
            <a:pPr marL="552450" lvl="1"/>
            <a:r>
              <a:rPr lang="en-US" dirty="0" smtClean="0">
                <a:latin typeface="Arial"/>
                <a:cs typeface="Arial"/>
              </a:rPr>
              <a:t>Everybody </a:t>
            </a:r>
            <a:r>
              <a:rPr lang="en-US" dirty="0" smtClean="0">
                <a:latin typeface="Arial"/>
                <a:cs typeface="Arial"/>
              </a:rPr>
              <a:t>has 5 grace days (incremented at half day granularity)</a:t>
            </a:r>
          </a:p>
          <a:p>
            <a:pPr marL="0" indent="0">
              <a:buNone/>
            </a:pPr>
            <a:endParaRPr lang="en-US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8727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62000" y="1981200"/>
            <a:ext cx="1082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latin typeface="Arial"/>
                <a:cs typeface="Arial"/>
                <a:hlinkClick r:id="rId2"/>
              </a:rPr>
              <a:t>http://news.cs.nyu.edu/~jinyang</a:t>
            </a:r>
            <a:r>
              <a:rPr lang="en-US" altLang="zh-CN" sz="3600" dirty="0" smtClean="0">
                <a:latin typeface="Arial"/>
                <a:cs typeface="Arial"/>
                <a:hlinkClick r:id="rId2"/>
              </a:rPr>
              <a:t>/</a:t>
            </a:r>
            <a:r>
              <a:rPr lang="en-US" altLang="zh-CN" sz="3600" dirty="0" smtClean="0">
                <a:latin typeface="Arial"/>
                <a:cs typeface="Arial"/>
                <a:hlinkClick r:id="rId2"/>
              </a:rPr>
              <a:t>sp19</a:t>
            </a:r>
            <a:r>
              <a:rPr lang="en-US" altLang="zh-CN" sz="3600" dirty="0" smtClean="0">
                <a:latin typeface="Arial"/>
                <a:cs typeface="Arial"/>
                <a:hlinkClick r:id="rId2"/>
              </a:rPr>
              <a:t>-</a:t>
            </a:r>
            <a:r>
              <a:rPr lang="en-US" altLang="zh-CN" sz="3600" dirty="0" smtClean="0">
                <a:latin typeface="Arial"/>
                <a:cs typeface="Arial"/>
                <a:hlinkClick r:id="rId2"/>
              </a:rPr>
              <a:t>cso/</a:t>
            </a:r>
            <a:endParaRPr lang="en-US" altLang="zh-CN" sz="3600" dirty="0" smtClean="0">
              <a:latin typeface="Arial"/>
              <a:cs typeface="Arial"/>
            </a:endParaRPr>
          </a:p>
          <a:p>
            <a:endParaRPr lang="zh-CN" altLang="en-US" sz="3600" dirty="0">
              <a:latin typeface="Arial"/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800" y="762000"/>
            <a:ext cx="25794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Class Info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7268" y="3048000"/>
            <a:ext cx="62504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Recitation starts tomorrow, </a:t>
            </a:r>
          </a:p>
          <a:p>
            <a:r>
              <a:rPr lang="en-US" dirty="0" smtClean="0"/>
              <a:t>bring your laptop to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5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 and Collaboration Policy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5100" dirty="0" smtClean="0"/>
              <a:t>We will enforce the policy strictly.</a:t>
            </a:r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work that you turn in must be yours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must acknowledge your influences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must not look at, or use, solutions from prior years or the Web, or seek assistance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must take reasonable steps to protect your work</a:t>
            </a:r>
          </a:p>
          <a:p>
            <a:pPr lvl="1"/>
            <a:r>
              <a:rPr lang="en-US" dirty="0" smtClean="0"/>
              <a:t>You must not publish your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there are inexplicable discrepancies between exam and lab performance, we will over-weight the exam and interview you.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57200" y="5638800"/>
            <a:ext cx="8139167" cy="1077218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 not turn in labs/exercises that are not yours</a:t>
            </a:r>
          </a:p>
          <a:p>
            <a:r>
              <a:rPr lang="en-US" sz="3200" dirty="0" smtClean="0"/>
              <a:t>You won’t fail because of one missing lab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 and Collaboration Policy</a:t>
            </a:r>
            <a:endParaRPr lang="en-US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will enforce this policy strictly and report violators to the department and Dean.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660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716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3505200" y="9144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3528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3031001">
            <a:off x="2221178" y="2234737"/>
            <a:ext cx="381000" cy="131259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2287222" y="4215326"/>
            <a:ext cx="381000" cy="1216193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224549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00200" y="16764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3000" y="2667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2000" y="51816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2766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429179">
            <a:off x="3330737" y="2636822"/>
            <a:ext cx="381000" cy="72581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 rot="19738413">
            <a:off x="3507551" y="4717021"/>
            <a:ext cx="381000" cy="41055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38400" y="2895600"/>
            <a:ext cx="2009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5000" y="440049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8200" y="2590800"/>
            <a:ext cx="96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s</a:t>
            </a:r>
            <a:r>
              <a:rPr kumimoji="1" lang="en-US" altLang="zh-CN" sz="2000" dirty="0" smtClean="0">
                <a:latin typeface="Arial"/>
                <a:cs typeface="Arial"/>
              </a:rPr>
              <a:t>tartup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276600"/>
            <a:ext cx="1295399" cy="1234722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2122326">
            <a:off x="4373364" y="4730500"/>
            <a:ext cx="381000" cy="4486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/>
          <p:cNvSpPr/>
          <p:nvPr/>
        </p:nvSpPr>
        <p:spPr>
          <a:xfrm rot="19517852">
            <a:off x="4199815" y="2638593"/>
            <a:ext cx="381000" cy="64878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下箭头 25"/>
          <p:cNvSpPr/>
          <p:nvPr/>
        </p:nvSpPr>
        <p:spPr>
          <a:xfrm rot="18246088">
            <a:off x="5528632" y="1829551"/>
            <a:ext cx="381000" cy="14084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96000" y="3200400"/>
            <a:ext cx="838200" cy="13171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5354152" y="2286000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lawyer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3" name="下箭头 32"/>
          <p:cNvSpPr/>
          <p:nvPr/>
        </p:nvSpPr>
        <p:spPr>
          <a:xfrm rot="3489787">
            <a:off x="5768551" y="4290687"/>
            <a:ext cx="381000" cy="155324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334000" y="5105400"/>
            <a:ext cx="1753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Be able to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67200" y="4724400"/>
            <a:ext cx="1781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Hire / become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5" name="下箭头 34"/>
          <p:cNvSpPr/>
          <p:nvPr/>
        </p:nvSpPr>
        <p:spPr>
          <a:xfrm rot="17595872">
            <a:off x="6644087" y="1541650"/>
            <a:ext cx="381000" cy="148088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723762" y="1752600"/>
            <a:ext cx="1196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e</a:t>
            </a:r>
            <a:r>
              <a:rPr kumimoji="1" lang="en-US" altLang="zh-CN" sz="2000" dirty="0" smtClean="0">
                <a:latin typeface="Arial"/>
                <a:cs typeface="Arial"/>
              </a:rPr>
              <a:t>njoy life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3048000"/>
            <a:ext cx="1660022" cy="1460500"/>
          </a:xfrm>
          <a:prstGeom prst="rect">
            <a:avLst/>
          </a:prstGeom>
        </p:spPr>
      </p:pic>
      <p:sp>
        <p:nvSpPr>
          <p:cNvPr id="38" name="标题 1"/>
          <p:cNvSpPr txBox="1">
            <a:spLocks/>
          </p:cNvSpPr>
          <p:nvPr/>
        </p:nvSpPr>
        <p:spPr>
          <a:xfrm>
            <a:off x="225612" y="152400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55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716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3505200" y="9144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3528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3031001">
            <a:off x="2221178" y="2234737"/>
            <a:ext cx="381000" cy="131259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2287222" y="4215326"/>
            <a:ext cx="381000" cy="1216193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224549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00200" y="16764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3000" y="2667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2000" y="51816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2766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429179">
            <a:off x="3330737" y="2636822"/>
            <a:ext cx="381000" cy="72581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 rot="19738413">
            <a:off x="3507551" y="4717021"/>
            <a:ext cx="381000" cy="41055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38400" y="2895600"/>
            <a:ext cx="2009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5000" y="440049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8200" y="2590800"/>
            <a:ext cx="96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s</a:t>
            </a:r>
            <a:r>
              <a:rPr kumimoji="1" lang="en-US" altLang="zh-CN" sz="2000" dirty="0" smtClean="0">
                <a:latin typeface="Arial"/>
                <a:cs typeface="Arial"/>
              </a:rPr>
              <a:t>tartup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276600"/>
            <a:ext cx="1295399" cy="1234722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2122326">
            <a:off x="4373364" y="4730500"/>
            <a:ext cx="381000" cy="4486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/>
          <p:cNvSpPr/>
          <p:nvPr/>
        </p:nvSpPr>
        <p:spPr>
          <a:xfrm rot="19517852">
            <a:off x="4199815" y="2638593"/>
            <a:ext cx="381000" cy="64878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下箭头 25"/>
          <p:cNvSpPr/>
          <p:nvPr/>
        </p:nvSpPr>
        <p:spPr>
          <a:xfrm rot="18246088">
            <a:off x="5528632" y="1829551"/>
            <a:ext cx="381000" cy="14084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96000" y="3200400"/>
            <a:ext cx="838200" cy="13171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5354152" y="2286000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lawyer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3" name="下箭头 32"/>
          <p:cNvSpPr/>
          <p:nvPr/>
        </p:nvSpPr>
        <p:spPr>
          <a:xfrm rot="3489787">
            <a:off x="5768551" y="4290687"/>
            <a:ext cx="381000" cy="155324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334000" y="5029200"/>
            <a:ext cx="1753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Be able to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14800" y="4724400"/>
            <a:ext cx="1781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Hire / become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5" name="下箭头 34"/>
          <p:cNvSpPr/>
          <p:nvPr/>
        </p:nvSpPr>
        <p:spPr>
          <a:xfrm rot="17595872">
            <a:off x="6797205" y="1440811"/>
            <a:ext cx="381000" cy="181422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723762" y="1752600"/>
            <a:ext cx="1196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e</a:t>
            </a:r>
            <a:r>
              <a:rPr kumimoji="1" lang="en-US" altLang="zh-CN" sz="2000" dirty="0" smtClean="0">
                <a:latin typeface="Arial"/>
                <a:cs typeface="Arial"/>
              </a:rPr>
              <a:t>njoy life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3200400"/>
            <a:ext cx="1617476" cy="1524000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3609906">
            <a:off x="6499292" y="4387415"/>
            <a:ext cx="381000" cy="230224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867400" y="5715000"/>
            <a:ext cx="289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be in a relationship with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665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>
            <a:noAutofit/>
          </a:bodyPr>
          <a:lstStyle/>
          <a:p>
            <a:r>
              <a:rPr kumimoji="1" lang="en-US" altLang="zh-CN" sz="4800" b="1" dirty="0" smtClean="0">
                <a:latin typeface="Arial"/>
                <a:cs typeface="Arial"/>
              </a:rPr>
              <a:t>Taking CSO will affect each step in the path!</a:t>
            </a:r>
            <a:endParaRPr kumimoji="1" lang="zh-CN" alt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81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13096</TotalTime>
  <Pages>0</Pages>
  <Words>2274</Words>
  <Characters>0</Characters>
  <Application>Microsoft Macintosh PowerPoint</Application>
  <PresentationFormat>On-screen Show (4:3)</PresentationFormat>
  <Lines>0</Lines>
  <Paragraphs>516</Paragraphs>
  <Slides>67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Office Theme</vt:lpstr>
      <vt:lpstr>Chart</vt:lpstr>
      <vt:lpstr>PowerPoint Presentation</vt:lpstr>
      <vt:lpstr>Why study CSO?</vt:lpstr>
      <vt:lpstr>Your career path in the next few years</vt:lpstr>
      <vt:lpstr>Your career path in the next few years</vt:lpstr>
      <vt:lpstr>Your career path in the next few years</vt:lpstr>
      <vt:lpstr>Your career path in the next few years</vt:lpstr>
      <vt:lpstr>PowerPoint Presentation</vt:lpstr>
      <vt:lpstr>Your career path in the next few years</vt:lpstr>
      <vt:lpstr>Taking CSO will affect each step in the path!</vt:lpstr>
      <vt:lpstr>For Graduation</vt:lpstr>
      <vt:lpstr>For Interview</vt:lpstr>
      <vt:lpstr>Topics Distribution From LeetCode</vt:lpstr>
      <vt:lpstr>For Graduate School Application</vt:lpstr>
      <vt:lpstr>Startup</vt:lpstr>
      <vt:lpstr>Startup</vt:lpstr>
      <vt:lpstr>My lawyer friend</vt:lpstr>
      <vt:lpstr>My lawyer friend</vt:lpstr>
      <vt:lpstr>My lawyer friend</vt:lpstr>
      <vt:lpstr>My lawyer friend</vt:lpstr>
      <vt:lpstr>My lawyer friend</vt:lpstr>
      <vt:lpstr>My lawyer friend</vt:lpstr>
      <vt:lpstr>Conversation between programmers</vt:lpstr>
      <vt:lpstr>For Programming </vt:lpstr>
      <vt:lpstr>Why it fails?</vt:lpstr>
      <vt:lpstr>Why it fails?</vt:lpstr>
      <vt:lpstr>Why it fails?</vt:lpstr>
      <vt:lpstr>Why it is slow?</vt:lpstr>
      <vt:lpstr>What is CSO about?</vt:lpstr>
      <vt:lpstr>Computer System Organization</vt:lpstr>
      <vt:lpstr>Computer System Organization</vt:lpstr>
      <vt:lpstr>Computer System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Abstraction</vt:lpstr>
      <vt:lpstr>The Scope of This Class</vt:lpstr>
      <vt:lpstr>The Scope of This class</vt:lpstr>
      <vt:lpstr>Schedule</vt:lpstr>
      <vt:lpstr>Schedule</vt:lpstr>
      <vt:lpstr>Schedule</vt:lpstr>
      <vt:lpstr>Schedule</vt:lpstr>
      <vt:lpstr>Schedule</vt:lpstr>
      <vt:lpstr>Course Perspective</vt:lpstr>
      <vt:lpstr>Course Perspective</vt:lpstr>
      <vt:lpstr>Course Perspective (Cont.)</vt:lpstr>
      <vt:lpstr>Course workload</vt:lpstr>
      <vt:lpstr>Grade Breakdown</vt:lpstr>
      <vt:lpstr>Optional class project</vt:lpstr>
      <vt:lpstr>Is CSO going to be hard?</vt:lpstr>
      <vt:lpstr>Statistics from last term: Final</vt:lpstr>
      <vt:lpstr>It’s time to work hard</vt:lpstr>
      <vt:lpstr>Statistics from this term:  major vs. minor</vt:lpstr>
      <vt:lpstr>Statistics from this term:  student level</vt:lpstr>
      <vt:lpstr>We are here to help</vt:lpstr>
      <vt:lpstr>Before Class</vt:lpstr>
      <vt:lpstr>Be Active In Class</vt:lpstr>
      <vt:lpstr>After Class</vt:lpstr>
      <vt:lpstr>Policies</vt:lpstr>
      <vt:lpstr>PowerPoint Presentation</vt:lpstr>
      <vt:lpstr>Integrity and Collaboration Policy</vt:lpstr>
      <vt:lpstr>Integrity and Collaboration Policy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subject/>
  <dc:creator>Markus Pueschel</dc:creator>
  <cp:keywords/>
  <dc:description>Redesign of slides created by Randal E. Bryant and David R. O'Hallaron</dc:description>
  <cp:lastModifiedBy>Jinyang Li</cp:lastModifiedBy>
  <cp:revision>1080</cp:revision>
  <cp:lastPrinted>2018-09-05T03:37:47Z</cp:lastPrinted>
  <dcterms:created xsi:type="dcterms:W3CDTF">2012-01-21T17:24:01Z</dcterms:created>
  <dcterms:modified xsi:type="dcterms:W3CDTF">2019-01-28T03:38:53Z</dcterms:modified>
</cp:coreProperties>
</file>